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8784976" cy="1152128"/>
          </a:xfrm>
        </p:spPr>
        <p:txBody>
          <a:bodyPr/>
          <a:lstStyle/>
          <a:p>
            <a:r>
              <a:rPr lang="uk-UA" dirty="0" smtClean="0"/>
              <a:t>Фольклор та сучасна стилізація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20880" cy="446449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6" name="Picture 2" descr="F:\7 клас\Новая папка\1 слай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928802"/>
            <a:ext cx="4500594" cy="45005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06967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080120"/>
          </a:xfrm>
        </p:spPr>
        <p:txBody>
          <a:bodyPr/>
          <a:lstStyle/>
          <a:p>
            <a:r>
              <a:rPr lang="uk-UA" b="1" dirty="0" smtClean="0"/>
              <a:t>Основні поняття</a:t>
            </a:r>
            <a:endParaRPr lang="uk-UA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137322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solidFill>
                  <a:schemeClr val="accent1">
                    <a:lumMod val="75000"/>
                  </a:schemeClr>
                </a:solidFill>
              </a:rPr>
              <a:t>Народна творчість </a:t>
            </a: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– це історична основа усієї світової художньої культури, джерело національних художніх традицій.</a:t>
            </a:r>
          </a:p>
          <a:p>
            <a:r>
              <a:rPr lang="uk-UA" sz="3600" b="1" i="1" dirty="0" smtClean="0">
                <a:solidFill>
                  <a:schemeClr val="accent1">
                    <a:lumMod val="75000"/>
                  </a:schemeClr>
                </a:solidFill>
              </a:rPr>
              <a:t>Фольклор</a:t>
            </a: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 – це творча художня діяльність народу, що виявляється в усній поезії, музиці та інших видах мистецтва</a:t>
            </a:r>
            <a:endParaRPr lang="uk-UA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Фольклор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2643182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література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2714620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музика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4572008"/>
            <a:ext cx="207170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театр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4643446"/>
            <a:ext cx="228601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Танець та хореографія</a:t>
            </a:r>
            <a:endParaRPr lang="ru-RU" sz="28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857488" y="1643050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5107785" y="1607331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428860" y="2857496"/>
            <a:ext cx="2214578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3643306" y="3000372"/>
            <a:ext cx="228601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F:\7 клас\Новая папка\музи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8900" y="2071678"/>
            <a:ext cx="2705100" cy="1685925"/>
          </a:xfrm>
          <a:prstGeom prst="rect">
            <a:avLst/>
          </a:prstGeom>
          <a:noFill/>
        </p:spPr>
      </p:pic>
      <p:pic>
        <p:nvPicPr>
          <p:cNvPr id="2051" name="Picture 3" descr="F:\7 клас\Новая папка\літератур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8"/>
            <a:ext cx="1790700" cy="2562225"/>
          </a:xfrm>
          <a:prstGeom prst="rect">
            <a:avLst/>
          </a:prstGeom>
          <a:noFill/>
        </p:spPr>
      </p:pic>
      <p:pic>
        <p:nvPicPr>
          <p:cNvPr id="2052" name="Picture 4" descr="F:\7 клас\Новая папка\танец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5650" y="4619625"/>
            <a:ext cx="2038350" cy="2238375"/>
          </a:xfrm>
          <a:prstGeom prst="rect">
            <a:avLst/>
          </a:prstGeom>
          <a:noFill/>
        </p:spPr>
      </p:pic>
      <p:pic>
        <p:nvPicPr>
          <p:cNvPr id="2053" name="Picture 5" descr="F:\7 клас\Новая папка\театр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24450"/>
            <a:ext cx="2628900" cy="1733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697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2570812"/>
          </a:xfrm>
        </p:spPr>
        <p:txBody>
          <a:bodyPr/>
          <a:lstStyle/>
          <a:p>
            <a:r>
              <a:rPr lang="uk-UA" sz="4000" b="1" dirty="0" smtClean="0"/>
              <a:t>Майже в усіх країнах світу щороку проходять фестивалі та конкурси стилізованого фольклору та талановитих фольклористів.</a:t>
            </a:r>
            <a:endParaRPr lang="uk-UA" sz="4000" b="1" dirty="0"/>
          </a:p>
        </p:txBody>
      </p:sp>
      <p:pic>
        <p:nvPicPr>
          <p:cNvPr id="3074" name="Picture 2" descr="F:\7 клас\Новая папка\фестивалі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71239"/>
            <a:ext cx="3286116" cy="2186761"/>
          </a:xfrm>
          <a:prstGeom prst="rect">
            <a:avLst/>
          </a:prstGeom>
          <a:noFill/>
        </p:spPr>
      </p:pic>
      <p:pic>
        <p:nvPicPr>
          <p:cNvPr id="3075" name="Picture 3" descr="F:\7 клас\Новая папка\фестиваль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3500437"/>
            <a:ext cx="2571768" cy="2560338"/>
          </a:xfrm>
          <a:prstGeom prst="rect">
            <a:avLst/>
          </a:prstGeom>
          <a:noFill/>
        </p:spPr>
      </p:pic>
      <p:pic>
        <p:nvPicPr>
          <p:cNvPr id="3076" name="Picture 4" descr="F:\7 клас\Новая папка\фестиваль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7" y="4599039"/>
            <a:ext cx="3000364" cy="22589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831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наш час в Україні поширеним явищем стала поява багатьох музичних груп, які працюють в напрямку національної стилізації, танцювальні гурти, естрадні фольклорні групи, солісти і т.д.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Стилізований фольклор</a:t>
            </a:r>
            <a:endParaRPr lang="uk-UA" dirty="0"/>
          </a:p>
        </p:txBody>
      </p:sp>
      <p:pic>
        <p:nvPicPr>
          <p:cNvPr id="4098" name="Picture 2" descr="F:\7 клас\Новая папка\танц. колектив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931888"/>
            <a:ext cx="5225199" cy="2926112"/>
          </a:xfrm>
          <a:prstGeom prst="rect">
            <a:avLst/>
          </a:prstGeom>
          <a:noFill/>
        </p:spPr>
      </p:pic>
      <p:pic>
        <p:nvPicPr>
          <p:cNvPr id="4099" name="Picture 3" descr="F:\7 клас\Новая папка\суч. танц. колекти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835348"/>
            <a:ext cx="4071966" cy="3022652"/>
          </a:xfrm>
          <a:prstGeom prst="rect">
            <a:avLst/>
          </a:prstGeom>
          <a:noFill/>
        </p:spPr>
      </p:pic>
      <p:pic>
        <p:nvPicPr>
          <p:cNvPr id="4100" name="Picture 4" descr="F:\7 клас\Новая папка\виконавці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7290" y="3757292"/>
            <a:ext cx="4676478" cy="3100708"/>
          </a:xfrm>
          <a:prstGeom prst="rect">
            <a:avLst/>
          </a:prstGeom>
          <a:noFill/>
        </p:spPr>
      </p:pic>
      <p:pic>
        <p:nvPicPr>
          <p:cNvPr id="4101" name="Picture 5" descr="F:\7 клас\Новая папка\фольк колектив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723784"/>
            <a:ext cx="5000660" cy="313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2676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/>
              <a:t>Стилізований фольклор </a:t>
            </a:r>
            <a:r>
              <a:rPr lang="uk-UA" dirty="0" smtClean="0"/>
              <a:t>– відтворення національного стилю композитором і музикантами у народній манері  виконання із використанням сучасних обробок та сучасного аранжування музичних творів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поняття</a:t>
            </a:r>
            <a:endParaRPr lang="uk-UA" dirty="0"/>
          </a:p>
        </p:txBody>
      </p:sp>
      <p:pic>
        <p:nvPicPr>
          <p:cNvPr id="5122" name="Picture 2" descr="F:\7 клас\Новая папка\фольк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914975"/>
            <a:ext cx="3929090" cy="2943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488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34579" y="214291"/>
            <a:ext cx="3422483" cy="1428759"/>
          </a:xfrm>
        </p:spPr>
        <p:txBody>
          <a:bodyPr/>
          <a:lstStyle/>
          <a:p>
            <a:r>
              <a:rPr lang="uk-UA" sz="4800" dirty="0" err="1" smtClean="0"/>
              <a:t>Евген</a:t>
            </a:r>
            <a:r>
              <a:rPr lang="uk-UA" sz="4800" dirty="0" smtClean="0"/>
              <a:t> </a:t>
            </a:r>
            <a:r>
              <a:rPr lang="uk-UA" sz="4800" dirty="0" err="1" smtClean="0"/>
              <a:t>Станкович</a:t>
            </a:r>
            <a:endParaRPr lang="ru-RU" sz="4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714876" y="1928802"/>
            <a:ext cx="4429125" cy="4192299"/>
          </a:xfrm>
        </p:spPr>
        <p:txBody>
          <a:bodyPr>
            <a:normAutofit fontScale="92500"/>
          </a:bodyPr>
          <a:lstStyle/>
          <a:p>
            <a:r>
              <a:rPr lang="uk-UA" sz="3200" b="1" i="1" dirty="0" err="1" smtClean="0">
                <a:solidFill>
                  <a:schemeClr val="accent6">
                    <a:lumMod val="50000"/>
                  </a:schemeClr>
                </a:solidFill>
              </a:rPr>
              <a:t>Фольк-опера</a:t>
            </a:r>
            <a:r>
              <a:rPr lang="uk-UA" sz="32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uk-UA" sz="3200" b="1" i="1" dirty="0" err="1" smtClean="0">
                <a:solidFill>
                  <a:schemeClr val="accent6">
                    <a:lumMod val="50000"/>
                  </a:schemeClr>
                </a:solidFill>
              </a:rPr>
              <a:t>“Коли</a:t>
            </a:r>
            <a:r>
              <a:rPr lang="uk-UA" sz="3200" b="1" i="1" dirty="0" smtClean="0">
                <a:solidFill>
                  <a:schemeClr val="accent6">
                    <a:lumMod val="50000"/>
                  </a:schemeClr>
                </a:solidFill>
              </a:rPr>
              <a:t> цвіте </a:t>
            </a:r>
            <a:r>
              <a:rPr lang="uk-UA" sz="3200" b="1" i="1" dirty="0" err="1" smtClean="0">
                <a:solidFill>
                  <a:schemeClr val="accent6">
                    <a:lumMod val="50000"/>
                  </a:schemeClr>
                </a:solidFill>
              </a:rPr>
              <a:t>папороть”</a:t>
            </a:r>
            <a:endParaRPr lang="uk-UA" sz="32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uk-UA" sz="3200" b="1" i="1" dirty="0" smtClean="0"/>
          </a:p>
          <a:p>
            <a:r>
              <a:rPr lang="uk-UA" sz="3200" b="1" dirty="0" smtClean="0">
                <a:solidFill>
                  <a:srgbClr val="7030A0"/>
                </a:solidFill>
              </a:rPr>
              <a:t>В основі опери твори </a:t>
            </a:r>
          </a:p>
          <a:p>
            <a:r>
              <a:rPr lang="uk-UA" sz="3200" b="1" dirty="0" smtClean="0">
                <a:solidFill>
                  <a:srgbClr val="7030A0"/>
                </a:solidFill>
              </a:rPr>
              <a:t>М.Гоголя, народні обряди, національний фольклор та героїчний епос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7170" name="Picture 2" descr="C:\Documents and Settings\Виктор\Рабочий стол\Станкович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1480"/>
            <a:ext cx="4031144" cy="56436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7420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/>
              <a:t>      </a:t>
            </a:r>
            <a:r>
              <a:rPr lang="uk-UA" sz="4800" b="1" i="1" dirty="0" err="1" smtClean="0">
                <a:solidFill>
                  <a:schemeClr val="accent6">
                    <a:lumMod val="50000"/>
                  </a:schemeClr>
                </a:solidFill>
              </a:rPr>
              <a:t>“Чом</a:t>
            </a:r>
            <a:r>
              <a:rPr lang="uk-UA" sz="4800" b="1" i="1" dirty="0" smtClean="0">
                <a:solidFill>
                  <a:schemeClr val="accent6">
                    <a:lumMod val="50000"/>
                  </a:schemeClr>
                </a:solidFill>
              </a:rPr>
              <a:t> ти не </a:t>
            </a:r>
            <a:r>
              <a:rPr lang="uk-UA" sz="4800" b="1" i="1" dirty="0" err="1" smtClean="0">
                <a:solidFill>
                  <a:schemeClr val="accent6">
                    <a:lumMod val="50000"/>
                  </a:schemeClr>
                </a:solidFill>
              </a:rPr>
              <a:t>прийшов”</a:t>
            </a:r>
            <a:endParaRPr lang="ru-RU" sz="4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Співаємо українську народну пісню</a:t>
            </a:r>
            <a:endParaRPr lang="ru-RU" dirty="0"/>
          </a:p>
        </p:txBody>
      </p:sp>
      <p:pic>
        <p:nvPicPr>
          <p:cNvPr id="6146" name="Picture 2" descr="C:\Documents and Settings\Виктор\Рабочий стол\xjv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500438"/>
            <a:ext cx="3528816" cy="2643206"/>
          </a:xfrm>
          <a:prstGeom prst="rect">
            <a:avLst/>
          </a:prstGeom>
          <a:noFill/>
        </p:spPr>
      </p:pic>
      <p:pic>
        <p:nvPicPr>
          <p:cNvPr id="6147" name="Picture 3" descr="C:\Documents and Settings\Виктор\Рабочий стол\чом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972149"/>
            <a:ext cx="2786082" cy="3885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Послухай музику у </a:t>
            </a:r>
            <a:r>
              <a:rPr lang="uk-UA" sz="4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телеефірі</a:t>
            </a:r>
            <a:r>
              <a:rPr lang="uk-UA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на хвилях радіо. Які стилізовані твори там лунають? Запиши назви цих творів</a:t>
            </a:r>
            <a:endParaRPr lang="ru-RU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Домашнє завдання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176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Фольклор та сучасна стилізація</vt:lpstr>
      <vt:lpstr>Основні поняття</vt:lpstr>
      <vt:lpstr>Фольклор</vt:lpstr>
      <vt:lpstr>Майже в усіх країнах світу щороку проходять фестивалі та конкурси стилізованого фольклору та талановитих фольклористів.</vt:lpstr>
      <vt:lpstr>Стилізований фольклор</vt:lpstr>
      <vt:lpstr>Основні поняття</vt:lpstr>
      <vt:lpstr>Евген Станкович</vt:lpstr>
      <vt:lpstr>Співаємо українську народну пісню</vt:lpstr>
      <vt:lpstr>Домашнє завдання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Фольклор та сучасна стилізація</dc:title>
  <cp:lastModifiedBy>Viktor</cp:lastModifiedBy>
  <cp:revision>9</cp:revision>
  <dcterms:modified xsi:type="dcterms:W3CDTF">2015-11-21T19:09:14Z</dcterms:modified>
</cp:coreProperties>
</file>