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2719-E721-4045-A2F2-1CF9A113C9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842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7FF9-6462-44FD-B740-DC1A38E1E74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891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610FE-EC32-4362-9DD7-042B90855D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0729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2719-E721-4045-A2F2-1CF9A113C9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6998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26E66-F675-47A9-8D6B-D0F45BC477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8452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782F8-ED52-4FDF-B851-6623286AC0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208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6EC26-EE7F-418E-8515-00D8079F6A9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007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6DF11-9F15-4340-BB61-DA960B7411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1605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9B3E6-0752-4802-8CD6-81B0EBEFE20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56584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43261-25D2-4867-8B8E-8B01F39DE7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4525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CF3A5-F01F-40D0-B539-D43291BEC58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8957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26E66-F675-47A9-8D6B-D0F45BC477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47111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39809-0EBE-452E-A2E8-95D7687D62E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8733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7FF9-6462-44FD-B740-DC1A38E1E74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98670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610FE-EC32-4362-9DD7-042B90855D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14152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2719-E721-4045-A2F2-1CF9A113C9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38576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26E66-F675-47A9-8D6B-D0F45BC477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92972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782F8-ED52-4FDF-B851-6623286AC0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1577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6EC26-EE7F-418E-8515-00D8079F6A9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49123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6DF11-9F15-4340-BB61-DA960B7411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94521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9B3E6-0752-4802-8CD6-81B0EBEFE20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4166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43261-25D2-4867-8B8E-8B01F39DE7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3842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782F8-ED52-4FDF-B851-6623286AC0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85593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CF3A5-F01F-40D0-B539-D43291BEC58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73771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39809-0EBE-452E-A2E8-95D7687D62E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03620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7FF9-6462-44FD-B740-DC1A38E1E74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54425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610FE-EC32-4362-9DD7-042B90855D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1356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6EC26-EE7F-418E-8515-00D8079F6A9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9194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6DF11-9F15-4340-BB61-DA960B7411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3485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9B3E6-0752-4802-8CD6-81B0EBEFE20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978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43261-25D2-4867-8B8E-8B01F39DE7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8283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CF3A5-F01F-40D0-B539-D43291BEC58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5146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39809-0EBE-452E-A2E8-95D7687D62E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5171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0BFC6B-2428-4219-A85D-D6BCD2325CD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35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0BFC6B-2428-4219-A85D-D6BCD2325CD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8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0BFC6B-2428-4219-A85D-D6BCD2325CD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541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5%20&#1041;&#1040;&#1053;&#1044;&#1059;&#1056;&#1040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5%20&#1041;&#1040;&#1053;&#1044;&#1059;&#1056;&#1040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76;&#1072;&#1090;&#1086;&#1082;/&#1053;&#1054;&#1053;&#1030;%20&#1059;&#1082;&#1088;&#1072;&#1111;&#1085;&#1080;.%20&#1057;&#1090;&#1074;&#1086;&#1088;&#1077;&#1085;&#1085;&#1103;%20&#1086;&#1088;&#1082;&#1077;&#1089;&#1090;&#1088;&#1091;.%20&#1062;&#1080;&#1084;&#1073;&#1072;&#1083;&#1080;.mp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7%20&#1051;&#1030;&#1056;&#1040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7%20&#1051;&#1030;&#1056;&#1040;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8%20&#1086;&#1082;&#1072;&#1088;&#1080;&#1085;&#1072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8%20&#1086;&#1082;&#1072;&#1088;&#1080;&#1085;&#1072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9%20&#1057;&#1054;&#1055;&#1030;&#1051;&#1050;&#1040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9%20&#1057;&#1054;&#1055;&#1030;&#1051;&#1050;&#1040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0%20&#1041;&#1059;&#1041;&#1054;&#1053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0%20&#1041;&#1059;&#1041;&#1054;&#1053;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1%20&#1073;&#1091;&#1075;&#1072;&#1081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1%20&#1073;&#1091;&#1075;&#1072;&#1081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1%83%D0%B7%D0%B8%D1%87%D0%BD%D0%B8%D0%B9_%D1%96%D0%BD%D1%81%D1%82%D1%80%D1%83%D0%BC%D0%B5%D0%BD%D1%82" TargetMode="Externa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8.xml"/><Relationship Id="rId7" Type="http://schemas.openxmlformats.org/officeDocument/2006/relationships/hyperlink" Target="http://uk.wikipedia.org/wiki/%D0%93%D1%83%D1%86%D1%83%D0%BB%D1%8C%D1%89%D0%B8%D0%BD%D0%B0" TargetMode="External"/><Relationship Id="rId12" Type="http://schemas.openxmlformats.org/officeDocument/2006/relationships/slide" Target="slide10.xm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2%20&#1090;&#1088;&#1077;&#1084;&#1073;&#1110;&#1090;&#1072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2%20&#1090;&#1088;&#1077;&#1084;&#1073;&#1110;&#1090;&#1072;.mp3" TargetMode="External"/><Relationship Id="rId6" Type="http://schemas.openxmlformats.org/officeDocument/2006/relationships/hyperlink" Target="http://uk.wikipedia.org/wiki/%D0%A3%D0%BA%D1%80%D0%B0%D1%97%D0%BD%D1%81%D1%8C%D0%BA%D1%96_%D0%9A%D0%B0%D1%80%D0%BF%D0%B0%D1%82%D0%B8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uk.wikipedia.org/wiki/%D0%A0%D0%B5%D0%B3%D1%96%D1%81%D1%82%D1%80_(%D0%BC%D1%83%D0%B7%D0%B8%D0%BA%D0%B0)" TargetMode="External"/><Relationship Id="rId10" Type="http://schemas.openxmlformats.org/officeDocument/2006/relationships/slide" Target="slide3.xml"/><Relationship Id="rId4" Type="http://schemas.openxmlformats.org/officeDocument/2006/relationships/hyperlink" Target="http://uk.wikipedia.org/wiki/%D0%9C%D1%83%D0%BD%D0%B4%D1%88%D1%82%D1%83%D0%BA" TargetMode="External"/><Relationship Id="rId9" Type="http://schemas.openxmlformats.org/officeDocument/2006/relationships/image" Target="../media/image38.jpe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hyperlink" Target="&#1076;&#1086;&#1076;&#1072;&#1090;&#1086;&#1082;/&#1043;&#1086;&#1087;&#1072;&#1082;.mp4" TargetMode="Externa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4%20&#1043;&#1086;&#1087;&#1072;&#1082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4%20&#1043;&#1086;&#1087;&#1072;&#1082;.mp3" TargetMode="External"/><Relationship Id="rId6" Type="http://schemas.openxmlformats.org/officeDocument/2006/relationships/image" Target="../media/image40.jpeg"/><Relationship Id="rId5" Type="http://schemas.openxmlformats.org/officeDocument/2006/relationships/hyperlink" Target="http://images.yandex.ua/yandsearch?img_url=http%3A%2F%2Fhnb.com.ua%2Fartimages%2Fgopak2.jpg&amp;iorient=&amp;icolor=&amp;site=&amp;text=%D0%B3%D0%BE%D0%BF%D0%B0%D0%BA&amp;wp=&amp;pos=4&amp;isize=&amp;type=&amp;recent=&amp;rpt=simage&amp;itype=&amp;nojs=1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76;&#1072;&#1090;&#1086;&#1082;/&#1040;&#1088;&#1082;&#1072;&#1085;.mp4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jpeg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5%20&#1040;&#1088;&#1082;&#1072;&#1085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5%20&#1040;&#1088;&#1082;&#1072;&#1085;.mp3" TargetMode="External"/><Relationship Id="rId6" Type="http://schemas.openxmlformats.org/officeDocument/2006/relationships/image" Target="../media/image41.jpeg"/><Relationship Id="rId5" Type="http://schemas.openxmlformats.org/officeDocument/2006/relationships/hyperlink" Target="http://uk.wikipedia.org/wiki/%D0%9E%D0%BF%D1%80%D0%B8%D1%88%D0%BA%D0%B8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uk.wikipedia.org/wiki/%D0%90%D1%80%D0%BA%D0%B0%D0%BD_(%D1%82%D0%B0%D0%BD%D0%B5%D1%86%D1%8C)" TargetMode="External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uk.wikipedia.org/wiki/%D0%A2%D0%B0%D0%BD%D0%B5%D1%86%D1%8C" TargetMode="Externa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6%20&#1090;&#1072;&#1085;&#1086;&#1082;%20&#1052;&#1077;&#1090;&#1077;&#1083;&#1080;&#1094;&#1103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6%20&#1090;&#1072;&#1085;&#1086;&#1082;%20&#1052;&#1077;&#1090;&#1077;&#1083;&#1080;&#1094;&#1103;.mp3" TargetMode="External"/><Relationship Id="rId6" Type="http://schemas.openxmlformats.org/officeDocument/2006/relationships/hyperlink" Target="http://uk.wikipedia.org/wiki/%D0%9D%D0%B0%D1%80%D0%BE%D0%B4%D0%BD%D0%B8%D0%B9_%D1%82%D0%B0%D0%BD%D0%B5%D1%86%D1%8C" TargetMode="External"/><Relationship Id="rId5" Type="http://schemas.openxmlformats.org/officeDocument/2006/relationships/image" Target="../media/image28.jpeg"/><Relationship Id="rId4" Type="http://schemas.openxmlformats.org/officeDocument/2006/relationships/hyperlink" Target="&#1076;&#1086;&#1076;&#1072;&#1090;&#1086;&#1082;/&#1052;&#1077;&#1090;&#1077;&#1083;&#1080;&#1094;&#1103;.mp4" TargetMode="External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7%20&#1050;&#1086;&#1079;&#1072;&#1095;&#1086;&#1082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27%20&#1050;&#1086;&#1079;&#1072;&#1095;&#1086;&#1082;.mp3" TargetMode="External"/><Relationship Id="rId6" Type="http://schemas.openxmlformats.org/officeDocument/2006/relationships/image" Target="../media/image44.jpeg"/><Relationship Id="rId5" Type="http://schemas.openxmlformats.org/officeDocument/2006/relationships/hyperlink" Target="http://uk.wikipedia.org/wiki/%D0%93%D0%BE%D0%BF%D0%B0%D0%BA" TargetMode="External"/><Relationship Id="rId4" Type="http://schemas.openxmlformats.org/officeDocument/2006/relationships/hyperlink" Target="http://uk.wikipedia.org/wiki/%D0%A2%D0%B0%D0%BD%D0%B5%D1%86%D1%8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76;&#1072;&#1090;&#1086;&#1082;/&#1082;&#1091;&#1087;&#1072;&#1083;&#1100;&#1089;&#1100;&#1082;&#1080;&#1081;%20&#1093;&#1086;&#1088;&#1086;&#1074;&#1086;&#1076;.mp4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&#1076;&#1086;&#1076;&#1072;&#1090;&#1086;&#1082;/&#1055;&#1086;&#1083;&#1110;&#1089;&#1100;&#1082;&#1072;%20&#1087;&#1086;&#1083;&#1100;&#1082;&#1072;%20(&#1072;&#1085;&#1089;.&#1042;&#1086;&#1083;&#1080;&#1085;&#1103;&#1085;&#1082;&#1072;).avi.mp4" TargetMode="External"/><Relationship Id="rId7" Type="http://schemas.openxmlformats.org/officeDocument/2006/relationships/slide" Target="slide10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3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k.wikipedia.org/wiki/%D0%A2%D0%B0%D0%BD%D1%86%D1%96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uk.wikipedia.org/wiki/%D0%9D%D0%B0%D1%80%D0%BE%D0%B4%D0%BD%D1%96_%D0%BF%D1%96%D1%81%D0%BD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img_url=http%3A%2F%2Fwww.ukrpisnya.com.ua%2Ftemplates%2Fukr-pisnya%2Fimage%2Fpisnya.jpg&amp;iorient=&amp;icolor=&amp;site=&amp;text=%D0%BD%D0%B0%D1%80%D0%BE%D0%B4%D0%BD%D0%B8%D0%B9%20%D0%BA%D0%BE%D0%BB%D0%B5%D0%BA%D1%82%D0%B8%D0%B2%20%D0%BF%D1%96%D1%81%D0%BD%D1%96&amp;wp=&amp;pos=3&amp;isize=&amp;type=&amp;recent=&amp;rpt=simage&amp;itype=&amp;nojs=1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http://images.yandex.ua/yandsearch?text=%D0%9D%D0%90%D0%A0%D0%9E%D0%94%D0%9D%D0%90%20%D0%9C%D0%A3%D0%97%D0%98%D0%9A%D0%90%20%D0%9E%D0%91%D0%A9%D0%98%D0%95%20%D0%A5%D0%90%D0%A0%D0%90%D0%9A%D0%A2%D0%95%D0%A0%D0%98%D0%A1%D0%A2%D0%98%D0%9A%D0%98&amp;img_url=http%3A%2F%2Fwww.stihi.ru%2Fpics%2F2011%2F07%2F11%2F5324.jpg&amp;pos=10&amp;rpt=simage&amp;nojs=1" TargetMode="Externa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rodmusic.com.ua/" TargetMode="External"/><Relationship Id="rId3" Type="http://schemas.openxmlformats.org/officeDocument/2006/relationships/hyperlink" Target="http://uk.wikipedia.org/" TargetMode="External"/><Relationship Id="rId7" Type="http://schemas.openxmlformats.org/officeDocument/2006/relationships/hyperlink" Target="http://www.ukrainian/" TargetMode="External"/><Relationship Id="rId2" Type="http://schemas.openxmlformats.org/officeDocument/2006/relationships/hyperlink" Target="http://mp3files.com.ua/music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narodni.com.ua/unt" TargetMode="External"/><Relationship Id="rId11" Type="http://schemas.openxmlformats.org/officeDocument/2006/relationships/hyperlink" Target="http://www.slovopedia.com/" TargetMode="External"/><Relationship Id="rId5" Type="http://schemas.openxmlformats.org/officeDocument/2006/relationships/hyperlink" Target="http://muzanator.com/track/" TargetMode="External"/><Relationship Id="rId10" Type="http://schemas.openxmlformats.org/officeDocument/2006/relationships/hyperlink" Target="http://kozaky.kiev.ua/instruments" TargetMode="External"/><Relationship Id="rId4" Type="http://schemas.openxmlformats.org/officeDocument/2006/relationships/hyperlink" Target="http://mp3.retroportal.ru/" TargetMode="External"/><Relationship Id="rId9" Type="http://schemas.openxmlformats.org/officeDocument/2006/relationships/hyperlink" Target="http://proridne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B%D0%B5%D0%B9%D1%82%D0%B0" TargetMode="Externa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uk.wikipedia.org/wiki/%D0%9C%D0%B0%D0%BC%D0%BE%D0%BD%D1%82" TargetMode="External"/><Relationship Id="rId12" Type="http://schemas.openxmlformats.org/officeDocument/2006/relationships/image" Target="../media/image13.jpeg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5%20&#1053;&#1077;%20&#1096;&#1091;&#1084;&#1080;,%20&#1082;&#1072;&#1083;&#1080;&#1085;&#1086;&#1085;&#1100;&#1082;&#1072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5%20&#1053;&#1077;%20&#1096;&#1091;&#1084;&#1080;,%20&#1082;&#1072;&#1083;&#1080;&#1085;&#1086;&#1085;&#1100;&#1082;&#1072;.mp3" TargetMode="External"/><Relationship Id="rId6" Type="http://schemas.openxmlformats.org/officeDocument/2006/relationships/hyperlink" Target="http://uk.wikipedia.org/w/index.php?title=%D0%A2%D1%80%D1%96%D1%81%D0%BA%D0%B0%D1%87%D0%BA%D0%B0&amp;action=edit&amp;redlink=1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uk.wikipedia.org/wiki/%D0%A7%D0%B5%D1%80%D0%BD%D1%96%D0%B3%D1%96%D0%B2" TargetMode="External"/><Relationship Id="rId10" Type="http://schemas.openxmlformats.org/officeDocument/2006/relationships/hyperlink" Target="http://uk.wikipedia.org/wiki/%D0%A7%D0%B5%D1%80%D0%BD%D1%96%D0%B2%D0%B5%D1%86%D1%8C%D0%BA%D0%B0_%D0%BE%D0%B1%D0%BB%D0%B0%D1%81%D1%82%D1%8C" TargetMode="External"/><Relationship Id="rId4" Type="http://schemas.openxmlformats.org/officeDocument/2006/relationships/hyperlink" Target="http://uk.wikipedia.org/wiki/%D0%A3%D0%BA%D1%80%D0%B0%D1%97%D0%BD%D1%86%D1%96" TargetMode="External"/><Relationship Id="rId9" Type="http://schemas.openxmlformats.org/officeDocument/2006/relationships/hyperlink" Target="http://uk.wikipedia.org/w/index.php?title=%D0%9C%D0%BE%D0%BB%D0%BE%D0%B4%D0%BE%D0%B2%D0%B5&amp;action=edit&amp;redlink=1" TargetMode="Externa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7%20&#1042;&#1110;&#1085;&#1086;&#1095;&#1086;&#1082;%20&#1091;&#1082;&#1088;%20&#1084;&#1077;&#1083;&#1086;&#1076;&#1110;&#1081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7%20&#1042;&#1110;&#1085;&#1086;&#1095;&#1086;&#1082;%20&#1091;&#1082;&#1088;%20&#1084;&#1077;&#1083;&#1086;&#1076;&#1110;&#1081;.mp3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0%B1%D0%B6%D0%B8%D0%BD%D0%BA%D0%BE%D0%B2%D1%96_%D0%BF%D1%96%D1%81%D0%BD%D1%96" TargetMode="External"/><Relationship Id="rId13" Type="http://schemas.openxmlformats.org/officeDocument/2006/relationships/hyperlink" Target="http://uk.wikipedia.org/wiki/%D0%93%D0%BE%D0%BB%D0%BE%D1%81%D1%96%D0%BD%D0%BD%D1%8F" TargetMode="External"/><Relationship Id="rId18" Type="http://schemas.openxmlformats.org/officeDocument/2006/relationships/slide" Target="slide3.xml"/><Relationship Id="rId3" Type="http://schemas.openxmlformats.org/officeDocument/2006/relationships/hyperlink" Target="http://uk.wikipedia.org/wiki/%D0%92%D0%B5%D1%81%D0%BD%D1%8F%D0%BD%D0%BA%D0%B8" TargetMode="External"/><Relationship Id="rId21" Type="http://schemas.openxmlformats.org/officeDocument/2006/relationships/image" Target="../media/image16.png"/><Relationship Id="rId7" Type="http://schemas.openxmlformats.org/officeDocument/2006/relationships/hyperlink" Target="http://uk.wikipedia.org/wiki/%D0%9A%D1%83%D0%BF%D0%B0%D0%BB%D1%8C%D1%81%D1%8C%D0%BA%D1%96_%D0%BF%D1%96%D1%81%D0%BD%D1%96" TargetMode="External"/><Relationship Id="rId12" Type="http://schemas.openxmlformats.org/officeDocument/2006/relationships/hyperlink" Target="http://uk.wikipedia.org/w/index.php?title=%D0%9A%D0%BE%D0%BB%D0%B8%D1%81%D0%BA%D0%BE%D0%B2%D1%96&amp;action=edit&amp;redlink=1" TargetMode="External"/><Relationship Id="rId17" Type="http://schemas.openxmlformats.org/officeDocument/2006/relationships/hyperlink" Target="http://uk.wikipedia.org/wiki/%D0%9B%D1%96%D1%80%D0%B8%D1%87%D0%BD%D1%96_%D0%BF%D1%96%D1%81%D0%BD%D1%96_%D1%82%D0%B0_%D0%B1%D0%B0%D0%BB%D0%B0%D0%B4%D0%B8" TargetMode="External"/><Relationship Id="rId2" Type="http://schemas.openxmlformats.org/officeDocument/2006/relationships/hyperlink" Target="http://uk.wikipedia.org/wiki/%D0%9E%D0%B1%D1%80%D1%8F%D0%B4%D0%BE%D0%B2%D1%96_%D1%82%D0%B0_%D0%BE%D0%B1%D1%80%D1%8F%D0%B4%D0%BE%D0%B2%D0%BE-%D0%BA%D0%B0%D0%BB%D0%B5%D0%BD%D0%B4%D0%B0%D1%80%D0%BD%D1%96_%D0%BF%D1%96%D1%81%D0%BD%D1%96" TargetMode="External"/><Relationship Id="rId16" Type="http://schemas.openxmlformats.org/officeDocument/2006/relationships/hyperlink" Target="http://uk.wikipedia.org/wiki/%D0%A1%D1%82%D1%80%D1%96%D0%BB%D0%B5%D1%86%D1%8C%D0%BA%D1%96_%D0%BF%D1%96%D1%81%D0%BD%D1%96" TargetMode="Externa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0%BB%D1%8F%D0%B4%D0%BA%D0%B8" TargetMode="External"/><Relationship Id="rId11" Type="http://schemas.openxmlformats.org/officeDocument/2006/relationships/hyperlink" Target="http://uk.wikipedia.org/wiki/%D0%A7%D0%B0%D1%81%D1%82%D1%96%D0%B2%D0%BA%D0%B8" TargetMode="External"/><Relationship Id="rId5" Type="http://schemas.openxmlformats.org/officeDocument/2006/relationships/hyperlink" Target="http://uk.wikipedia.org/wiki/%D0%93%D0%B0%D1%97%D0%B2%D0%BA%D0%B8" TargetMode="External"/><Relationship Id="rId15" Type="http://schemas.openxmlformats.org/officeDocument/2006/relationships/hyperlink" Target="http://uk.wikipedia.org/wiki/%D0%94%D1%83%D0%BC%D0%B0" TargetMode="External"/><Relationship Id="rId10" Type="http://schemas.openxmlformats.org/officeDocument/2006/relationships/hyperlink" Target="http://uk.wikipedia.org/wiki/%D0%9A%D0%BE%D0%BB%D0%BE%D0%BC%D0%B8%D0%B9%D0%BA%D0%B8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://uk.wikipedia.org/wiki/%D0%A9%D0%B5%D0%B4%D1%80%D1%96%D0%B2%D0%BA%D0%B8" TargetMode="External"/><Relationship Id="rId9" Type="http://schemas.openxmlformats.org/officeDocument/2006/relationships/hyperlink" Target="http://uk.wikipedia.org/wiki/%D0%92%D0%B5%D1%81%D1%96%D0%BB%D1%8C%D0%BD%D1%96_%D0%BF%D1%96%D1%81%D0%BD%D1%96" TargetMode="External"/><Relationship Id="rId14" Type="http://schemas.openxmlformats.org/officeDocument/2006/relationships/hyperlink" Target="http://uk.wikipedia.org/wiki/%D0%86%D1%81%D1%82%D0%BE%D1%80%D0%B8%D1%87%D0%BD%D1%96_%D0%BF%D1%96%D1%81%D0%BD%D1%9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A%D1%80%D0%B8%D0%BF%D0%BA%D0%B0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uk.wikipedia.org/wiki/%D0%9A%D0%B8%D1%97%D0%B2%D1%81%D1%8C%D0%BA%D0%B0_%D0%A0%D1%83%D1%81%D1%8C" TargetMode="External"/><Relationship Id="rId2" Type="http://schemas.openxmlformats.org/officeDocument/2006/relationships/audio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0%20&#1091;&#1082;&#1088;.&#1085;&#1072;&#1088;&#1086;&#1076;&#1085;&#1110;%20&#1084;&#1077;&#1083;&#1086;&#1076;&#1110;&#1111;.mp3" TargetMode="External"/><Relationship Id="rId1" Type="http://schemas.microsoft.com/office/2007/relationships/media" Target="file:///D:\&#1088;&#1072;&#1073;&#1086;&#1090;&#1072;\&#1084;&#1072;&#1089;&#1090;&#1077;&#1088;-&#1082;&#1083;&#1072;&#1089;%20&#1079;%20&#1087;&#1088;&#1077;&#1079;&#1077;&#1085;&#1090;&#1072;&#1094;&#1110;&#1108;&#1102;\&#1085;&#1072;&#1088;&#1086;&#1076;&#1085;&#1072;%20&#1084;&#1091;&#1079;&#1080;&#1082;&#1072;\&#1087;&#1088;&#1077;&#1079;&#1077;&#1085;&#1090;&#1072;&#1094;&#1110;&#1103;%20&#1085;&#1072;&#1088;&#1086;&#1076;&#1085;&#1072;%20&#1084;&#1091;&#1079;&#1080;&#1082;&#1072;\&#1076;&#1086;&#1076;&#1072;&#1090;&#1086;&#1082;\10%20&#1091;&#1082;&#1088;.&#1085;&#1072;&#1088;&#1086;&#1076;&#1085;&#1110;%20&#1084;&#1077;&#1083;&#1086;&#1076;&#1110;&#1111;.mp3" TargetMode="External"/><Relationship Id="rId6" Type="http://schemas.openxmlformats.org/officeDocument/2006/relationships/hyperlink" Target="http://uk.wikipedia.org/wiki/%D0%A3%D0%B4%D0%B0%D1%80%D0%BD%D1%96_%D0%BC%D1%83%D0%B7%D0%B8%D1%87%D0%BD%D1%96_%D1%96%D0%BD%D1%81%D1%82%D1%80%D1%83%D0%BC%D0%B5%D0%BD%D1%82%D0%B8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uk.wikipedia.org/wiki/%D0%A1%D1%82%D1%80%D1%83%D0%BD%D0%BD%D1%96_%D0%BC%D1%83%D0%B7%D0%B8%D1%87%D0%BD%D1%96_%D1%96%D0%BD%D1%81%D1%82%D1%80%D1%83%D0%BC%D0%B5%D0%BD%D1%82%D0%B8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uk.wikipedia.org/wiki/%D0%94%D1%83%D1%85%D0%BE%D0%B2%D1%96_%D0%BC%D1%83%D0%B7%D0%B8%D1%87%D0%BD%D1%96_%D1%96%D0%BD%D1%81%D1%82%D1%80%D1%83%D0%BC%D0%B5%D0%BD%D1%82%D0%B8" TargetMode="Externa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14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dirty="0" smtClean="0"/>
              <a:t>УКРАЇНСЬКА </a:t>
            </a:r>
            <a:r>
              <a:rPr lang="ru-RU" sz="5400" dirty="0" smtClean="0"/>
              <a:t>НАРОДНА </a:t>
            </a:r>
            <a:r>
              <a:rPr lang="ru-RU" sz="5400" dirty="0"/>
              <a:t>МУЗИКА</a:t>
            </a:r>
          </a:p>
        </p:txBody>
      </p:sp>
      <p:pic>
        <p:nvPicPr>
          <p:cNvPr id="3078" name="Picture 7" descr="Pyrogiv-Triyca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25146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524000" y="3886201"/>
            <a:ext cx="8991600" cy="36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>
                <a:solidFill>
                  <a:srgbClr val="FFFFFF"/>
                </a:solidFill>
                <a:latin typeface="Arial" panose="020B0604020202020204" pitchFamily="34" charset="0"/>
              </a:rPr>
              <a:t>     </a:t>
            </a:r>
            <a:r>
              <a:rPr lang="uk-UA">
                <a:solidFill>
                  <a:srgbClr val="FEEC94"/>
                </a:solidFill>
                <a:latin typeface="Arial" panose="020B0604020202020204" pitchFamily="34" charset="0"/>
              </a:rPr>
              <a:t>Розробка вчителя музичного мистецтва  Полтавського  НВК 16   ЯСЬКО Я.П.</a:t>
            </a:r>
            <a:endParaRPr lang="ru-RU">
              <a:solidFill>
                <a:srgbClr val="FEEC94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kropp.com/images_user/b_66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1"/>
            <a:ext cx="2443412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wy Production and design stage costume, Ukrainian embroidery, costume, all for Ukrainian dances, all colors of Ukrain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16" y="367657"/>
            <a:ext cx="2868979" cy="16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ксана Демешко, фотограф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69" y="304801"/>
            <a:ext cx="2537131" cy="16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интересных фактов про Украину infa.kharkov.ua - новости Харьков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53" y="4656320"/>
            <a:ext cx="2205693" cy="168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зюм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52" y="4656320"/>
            <a:ext cx="2822087" cy="16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31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266" grpId="0" autoUpdateAnimBg="0"/>
      <p:bldP spid="308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/>
              <a:t>Українські народні музичні інструменти</a:t>
            </a:r>
            <a:br>
              <a:rPr lang="uk-UA" sz="3600" dirty="0"/>
            </a:br>
            <a:r>
              <a:rPr lang="uk-UA" sz="4000" dirty="0"/>
              <a:t> </a:t>
            </a:r>
            <a:endParaRPr lang="ru-RU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музичній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</a:t>
            </a:r>
            <a:r>
              <a:rPr lang="ru-RU" dirty="0" err="1" smtClean="0"/>
              <a:t>займають</a:t>
            </a:r>
            <a:r>
              <a:rPr lang="ru-RU" dirty="0" smtClean="0"/>
              <a:t> </a:t>
            </a:r>
            <a:r>
              <a:rPr lang="ru-RU" b="1" dirty="0" err="1" smtClean="0"/>
              <a:t>українські</a:t>
            </a:r>
            <a:r>
              <a:rPr lang="ru-RU" b="1" dirty="0" smtClean="0"/>
              <a:t> </a:t>
            </a:r>
            <a:r>
              <a:rPr lang="ru-RU" b="1" dirty="0" err="1" smtClean="0"/>
              <a:t>народні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неповторними</a:t>
            </a:r>
            <a:r>
              <a:rPr lang="ru-RU" dirty="0" smtClean="0"/>
              <a:t> та </a:t>
            </a:r>
            <a:r>
              <a:rPr lang="ru-RU" dirty="0" err="1" smtClean="0"/>
              <a:t>мелодійними</a:t>
            </a:r>
            <a:r>
              <a:rPr lang="ru-RU" dirty="0" smtClean="0"/>
              <a:t>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цікава</a:t>
            </a:r>
            <a:r>
              <a:rPr lang="ru-RU" dirty="0" smtClean="0"/>
              <a:t> та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давня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невід’ємною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424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Види українських народних інструментів:</a:t>
            </a:r>
            <a:endParaRPr lang="en-US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1600201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/>
              <a:t>духові</a:t>
            </a:r>
            <a:r>
              <a:rPr lang="ru-RU" sz="2800" dirty="0"/>
              <a:t> </a:t>
            </a:r>
            <a:r>
              <a:rPr lang="ru-RU" sz="2800" dirty="0" err="1"/>
              <a:t>народні</a:t>
            </a:r>
            <a:r>
              <a:rPr lang="ru-RU" sz="2800" dirty="0"/>
              <a:t> </a:t>
            </a:r>
            <a:r>
              <a:rPr lang="ru-RU" sz="2800" dirty="0" err="1"/>
              <a:t>інструменти</a:t>
            </a:r>
            <a:r>
              <a:rPr lang="ru-RU" sz="2800" dirty="0"/>
              <a:t> (</a:t>
            </a:r>
            <a:r>
              <a:rPr lang="ru-RU" sz="2800" dirty="0" err="1"/>
              <a:t>волинки</a:t>
            </a:r>
            <a:r>
              <a:rPr lang="ru-RU" sz="2800" dirty="0"/>
              <a:t>, </a:t>
            </a:r>
            <a:r>
              <a:rPr lang="ru-RU" sz="2800" dirty="0" err="1"/>
              <a:t>жалійки</a:t>
            </a:r>
            <a:r>
              <a:rPr lang="ru-RU" sz="2800" dirty="0"/>
              <a:t>, </a:t>
            </a:r>
            <a:r>
              <a:rPr lang="ru-RU" sz="2800" dirty="0" err="1"/>
              <a:t>брьолки</a:t>
            </a:r>
            <a:r>
              <a:rPr lang="ru-RU" sz="2800" dirty="0"/>
              <a:t>, </a:t>
            </a:r>
            <a:r>
              <a:rPr lang="ru-RU" sz="2800" dirty="0" err="1"/>
              <a:t>свирілі</a:t>
            </a:r>
            <a:r>
              <a:rPr lang="ru-RU" sz="2800" dirty="0"/>
              <a:t>, </a:t>
            </a:r>
            <a:r>
              <a:rPr lang="ru-RU" sz="2800" dirty="0" err="1"/>
              <a:t>кувички</a:t>
            </a:r>
            <a:r>
              <a:rPr lang="ru-RU" sz="2800" dirty="0"/>
              <a:t>, свистульки, </a:t>
            </a:r>
            <a:r>
              <a:rPr lang="ru-RU" sz="2800" dirty="0" err="1"/>
              <a:t>окарини</a:t>
            </a:r>
            <a:r>
              <a:rPr lang="ru-RU" sz="2800" dirty="0"/>
              <a:t>, </a:t>
            </a:r>
            <a:r>
              <a:rPr lang="ru-RU" sz="2800" dirty="0" err="1"/>
              <a:t>сопілки</a:t>
            </a:r>
            <a:r>
              <a:rPr lang="ru-RU" sz="2800" dirty="0"/>
              <a:t>, </a:t>
            </a:r>
            <a:r>
              <a:rPr lang="ru-RU" sz="2800" dirty="0" err="1"/>
              <a:t>сурми</a:t>
            </a:r>
            <a:r>
              <a:rPr lang="ru-RU" sz="2800" dirty="0"/>
              <a:t>, </a:t>
            </a:r>
            <a:r>
              <a:rPr lang="ru-RU" sz="2800" dirty="0" err="1"/>
              <a:t>трембіти</a:t>
            </a:r>
            <a:r>
              <a:rPr lang="ru-RU" sz="2800" dirty="0"/>
              <a:t>, </a:t>
            </a:r>
            <a:r>
              <a:rPr lang="ru-RU" sz="2800" dirty="0" err="1"/>
              <a:t>роги</a:t>
            </a:r>
            <a:r>
              <a:rPr lang="ru-RU" sz="2800" dirty="0"/>
              <a:t> та </a:t>
            </a:r>
            <a:r>
              <a:rPr lang="ru-RU" sz="2800" dirty="0" err="1"/>
              <a:t>ріжки</a:t>
            </a:r>
            <a:r>
              <a:rPr lang="ru-RU" sz="2800" dirty="0"/>
              <a:t>, </a:t>
            </a:r>
            <a:r>
              <a:rPr lang="ru-RU" sz="2800" dirty="0" err="1"/>
              <a:t>тощо</a:t>
            </a:r>
            <a:r>
              <a:rPr lang="ru-RU" sz="2800" dirty="0"/>
              <a:t>), </a:t>
            </a:r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r>
              <a:rPr lang="ru-RU" sz="2800" dirty="0" err="1"/>
              <a:t>струнні</a:t>
            </a:r>
            <a:r>
              <a:rPr lang="ru-RU" sz="2800" dirty="0"/>
              <a:t>  </a:t>
            </a:r>
            <a:r>
              <a:rPr lang="ru-RU" sz="2800" dirty="0" err="1"/>
              <a:t>народні</a:t>
            </a:r>
            <a:r>
              <a:rPr lang="ru-RU" sz="2800" dirty="0"/>
              <a:t> </a:t>
            </a:r>
            <a:r>
              <a:rPr lang="ru-RU" sz="2800" dirty="0" err="1"/>
              <a:t>музичні</a:t>
            </a:r>
            <a:r>
              <a:rPr lang="ru-RU" sz="2800" dirty="0"/>
              <a:t>  </a:t>
            </a:r>
            <a:r>
              <a:rPr lang="ru-RU" sz="2800" dirty="0" err="1"/>
              <a:t>інструменти</a:t>
            </a:r>
            <a:r>
              <a:rPr lang="ru-RU" sz="2800" dirty="0"/>
              <a:t> (бандура, </a:t>
            </a:r>
            <a:r>
              <a:rPr lang="ru-RU" sz="2800" dirty="0" err="1"/>
              <a:t>басоля</a:t>
            </a:r>
            <a:r>
              <a:rPr lang="ru-RU" sz="2800" dirty="0"/>
              <a:t>, бас, </a:t>
            </a:r>
            <a:r>
              <a:rPr lang="ru-RU" sz="2800" dirty="0" err="1"/>
              <a:t>козобас</a:t>
            </a:r>
            <a:r>
              <a:rPr lang="ru-RU" sz="2800" dirty="0"/>
              <a:t>, </a:t>
            </a:r>
            <a:r>
              <a:rPr lang="ru-RU" sz="2800" dirty="0" err="1"/>
              <a:t>ліра</a:t>
            </a:r>
            <a:r>
              <a:rPr lang="ru-RU" sz="2800" dirty="0"/>
              <a:t>, скрипка, торбан, </a:t>
            </a:r>
            <a:r>
              <a:rPr lang="ru-RU" sz="2800" dirty="0" err="1"/>
              <a:t>цимбали</a:t>
            </a:r>
            <a:r>
              <a:rPr lang="ru-RU" sz="2800" dirty="0"/>
              <a:t>),</a:t>
            </a:r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r>
              <a:rPr lang="ru-RU" sz="2800" dirty="0" err="1"/>
              <a:t>народні</a:t>
            </a:r>
            <a:r>
              <a:rPr lang="ru-RU" sz="2800" dirty="0"/>
              <a:t> </a:t>
            </a:r>
            <a:r>
              <a:rPr lang="ru-RU" sz="2800" dirty="0" err="1"/>
              <a:t>ударні</a:t>
            </a:r>
            <a:r>
              <a:rPr lang="ru-RU" sz="2800" dirty="0"/>
              <a:t> та </a:t>
            </a:r>
            <a:r>
              <a:rPr lang="ru-RU" sz="2800" dirty="0" err="1"/>
              <a:t>шумові</a:t>
            </a:r>
            <a:r>
              <a:rPr lang="ru-RU" sz="2800" dirty="0"/>
              <a:t> </a:t>
            </a:r>
            <a:r>
              <a:rPr lang="ru-RU" sz="2800" dirty="0" err="1"/>
              <a:t>музичні</a:t>
            </a:r>
            <a:r>
              <a:rPr lang="ru-RU" sz="2800" dirty="0"/>
              <a:t> </a:t>
            </a:r>
            <a:r>
              <a:rPr lang="ru-RU" sz="2800" dirty="0" err="1"/>
              <a:t>інструменти</a:t>
            </a:r>
            <a:r>
              <a:rPr lang="ru-RU" sz="2800" dirty="0"/>
              <a:t> (ложки, </a:t>
            </a:r>
            <a:r>
              <a:rPr lang="ru-RU" sz="2800" dirty="0" err="1"/>
              <a:t>тріскачки</a:t>
            </a:r>
            <a:r>
              <a:rPr lang="ru-RU" sz="2800" dirty="0"/>
              <a:t>, </a:t>
            </a:r>
            <a:r>
              <a:rPr lang="ru-RU" sz="2800" dirty="0" err="1"/>
              <a:t>накри</a:t>
            </a:r>
            <a:r>
              <a:rPr lang="ru-RU" sz="2800" dirty="0"/>
              <a:t>, рубель, бубон).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algn="just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980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Найпоширеніші  українські народні інструменти:</a:t>
            </a:r>
            <a:endParaRPr lang="en-US" dirty="0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81200" y="1524001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srgbClr val="FEEC94"/>
                </a:solidFill>
              </a:rPr>
              <a:t>Басоля</a:t>
            </a:r>
            <a:endParaRPr lang="en-US" sz="4800" b="1">
              <a:solidFill>
                <a:srgbClr val="FEEC94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81200" y="2590800"/>
            <a:ext cx="5105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</a:rPr>
              <a:t>Зовні басоля нагадує велику скрипку чи віолончель, хоч стандартних розмірів не має і виготовляється здебільшого аматорами.</a:t>
            </a: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33795" name="Picture 3" descr="D:\народна музика\басо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4" y="1905000"/>
            <a:ext cx="27003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533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400" dirty="0"/>
              <a:t>КОЗОБАС</a:t>
            </a:r>
            <a:endParaRPr lang="en-US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9050" y="273050"/>
            <a:ext cx="5111750" cy="6280150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 </a:t>
            </a:r>
            <a:r>
              <a:rPr lang="ru-RU" sz="2000" dirty="0" err="1"/>
              <a:t>Майстри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наприкінці</a:t>
            </a:r>
            <a:r>
              <a:rPr lang="ru-RU" sz="2000" dirty="0"/>
              <a:t> 1960-х </a:t>
            </a:r>
            <a:r>
              <a:rPr lang="ru-RU" sz="2000" dirty="0" err="1"/>
              <a:t>рр</a:t>
            </a:r>
            <a:r>
              <a:rPr lang="ru-RU" sz="2000" dirty="0"/>
              <a:t>. першими </a:t>
            </a:r>
            <a:r>
              <a:rPr lang="ru-RU" sz="2000" dirty="0" err="1"/>
              <a:t>зробили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інструменти</a:t>
            </a:r>
            <a:r>
              <a:rPr lang="ru-RU" sz="2000" dirty="0"/>
              <a:t> (К. </a:t>
            </a:r>
            <a:r>
              <a:rPr lang="ru-RU" sz="2000" dirty="0" err="1"/>
              <a:t>Євченко</a:t>
            </a:r>
            <a:r>
              <a:rPr lang="ru-RU" sz="2000" dirty="0"/>
              <a:t> — </a:t>
            </a:r>
            <a:r>
              <a:rPr lang="ru-RU" sz="2000" dirty="0" err="1"/>
              <a:t>тодішній</a:t>
            </a:r>
            <a:r>
              <a:rPr lang="ru-RU" sz="2000" dirty="0"/>
              <a:t> </a:t>
            </a:r>
            <a:r>
              <a:rPr lang="ru-RU" sz="2000" dirty="0" err="1"/>
              <a:t>соліст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народного хору </a:t>
            </a:r>
            <a:r>
              <a:rPr lang="ru-RU" sz="2000" dirty="0" err="1"/>
              <a:t>ім</a:t>
            </a:r>
            <a:r>
              <a:rPr lang="ru-RU" sz="2000" dirty="0"/>
              <a:t>. Г. </a:t>
            </a:r>
            <a:r>
              <a:rPr lang="ru-RU" sz="2000" dirty="0" err="1"/>
              <a:t>Верьовки</a:t>
            </a:r>
            <a:r>
              <a:rPr lang="ru-RU" sz="2000" dirty="0"/>
              <a:t>, І. </a:t>
            </a:r>
            <a:r>
              <a:rPr lang="ru-RU" sz="2000" dirty="0" err="1"/>
              <a:t>Ніколайчук</a:t>
            </a:r>
            <a:r>
              <a:rPr lang="ru-RU" sz="2000" dirty="0"/>
              <a:t> — артист </a:t>
            </a:r>
            <a:r>
              <a:rPr lang="ru-RU" sz="2000" dirty="0" err="1"/>
              <a:t>Київського</a:t>
            </a:r>
            <a:r>
              <a:rPr lang="ru-RU" sz="2000" dirty="0"/>
              <a:t> оркестру </a:t>
            </a:r>
            <a:r>
              <a:rPr lang="ru-RU" sz="2000" dirty="0" err="1"/>
              <a:t>народних</a:t>
            </a:r>
            <a:r>
              <a:rPr lang="ru-RU" sz="2000" dirty="0"/>
              <a:t> </a:t>
            </a:r>
            <a:r>
              <a:rPr lang="ru-RU" sz="2000" dirty="0" err="1"/>
              <a:t>інструментів</a:t>
            </a:r>
            <a:r>
              <a:rPr lang="ru-RU" sz="2000" dirty="0"/>
              <a:t>), </a:t>
            </a:r>
            <a:r>
              <a:rPr lang="ru-RU" sz="2000" dirty="0" err="1"/>
              <a:t>розповідали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на </a:t>
            </a:r>
            <a:r>
              <a:rPr lang="ru-RU" sz="2000" dirty="0" err="1"/>
              <a:t>Гуцульщині</a:t>
            </a:r>
            <a:r>
              <a:rPr lang="ru-RU" sz="2000" dirty="0"/>
              <a:t> 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звичай</a:t>
            </a:r>
            <a:r>
              <a:rPr lang="ru-RU" sz="2000" dirty="0"/>
              <a:t>: коли </a:t>
            </a:r>
            <a:r>
              <a:rPr lang="ru-RU" sz="2000" dirty="0" err="1"/>
              <a:t>музиканти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залишали</a:t>
            </a:r>
            <a:r>
              <a:rPr lang="ru-RU" sz="2000" dirty="0"/>
              <a:t> </a:t>
            </a:r>
            <a:r>
              <a:rPr lang="ru-RU" sz="2000" dirty="0" err="1"/>
              <a:t>весілля</a:t>
            </a:r>
            <a:r>
              <a:rPr lang="ru-RU" sz="2000" dirty="0"/>
              <a:t>, а </a:t>
            </a:r>
            <a:r>
              <a:rPr lang="ru-RU" sz="2000" dirty="0" err="1"/>
              <a:t>веселитися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хотілося</a:t>
            </a:r>
            <a:r>
              <a:rPr lang="ru-RU" sz="2000" dirty="0"/>
              <a:t>, </a:t>
            </a:r>
            <a:r>
              <a:rPr lang="ru-RU" sz="2000" dirty="0" err="1"/>
              <a:t>гості</a:t>
            </a:r>
            <a:r>
              <a:rPr lang="ru-RU" sz="2000" dirty="0"/>
              <a:t> брали </a:t>
            </a:r>
            <a:r>
              <a:rPr lang="ru-RU" sz="2000" dirty="0" err="1"/>
              <a:t>відро</a:t>
            </a:r>
            <a:r>
              <a:rPr lang="ru-RU" sz="2000" dirty="0"/>
              <a:t>, вставляли </a:t>
            </a:r>
            <a:r>
              <a:rPr lang="ru-RU" sz="2000" dirty="0" err="1"/>
              <a:t>туди</a:t>
            </a:r>
            <a:r>
              <a:rPr lang="ru-RU" sz="2000" dirty="0"/>
              <a:t> </a:t>
            </a:r>
            <a:r>
              <a:rPr lang="ru-RU" sz="2000" dirty="0" err="1"/>
              <a:t>коромисло</a:t>
            </a:r>
            <a:r>
              <a:rPr lang="ru-RU" sz="2000" dirty="0"/>
              <a:t>, </a:t>
            </a:r>
            <a:r>
              <a:rPr lang="ru-RU" sz="2000" dirty="0" err="1"/>
              <a:t>прив’язували</a:t>
            </a:r>
            <a:r>
              <a:rPr lang="ru-RU" sz="2000" dirty="0"/>
              <a:t> дрота до дужки </a:t>
            </a:r>
            <a:r>
              <a:rPr lang="ru-RU" sz="2000" dirty="0" err="1"/>
              <a:t>відра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верхнього</a:t>
            </a:r>
            <a:r>
              <a:rPr lang="ru-RU" sz="2000" dirty="0"/>
              <a:t> </a:t>
            </a:r>
            <a:r>
              <a:rPr lang="ru-RU" sz="2000" dirty="0" err="1"/>
              <a:t>кінця</a:t>
            </a:r>
            <a:r>
              <a:rPr lang="ru-RU" sz="2000" dirty="0"/>
              <a:t> </a:t>
            </a:r>
            <a:r>
              <a:rPr lang="ru-RU" sz="2000" dirty="0" err="1"/>
              <a:t>коромисла</a:t>
            </a:r>
            <a:r>
              <a:rPr lang="ru-RU" sz="2000" dirty="0"/>
              <a:t>, а звук </a:t>
            </a:r>
            <a:r>
              <a:rPr lang="ru-RU" sz="2000" dirty="0" err="1"/>
              <a:t>видобували</a:t>
            </a:r>
            <a:r>
              <a:rPr lang="ru-RU" sz="2000" dirty="0"/>
              <a:t> ударом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протягуванням</a:t>
            </a:r>
            <a:r>
              <a:rPr lang="ru-RU" sz="2000" dirty="0"/>
              <a:t> </a:t>
            </a:r>
            <a:r>
              <a:rPr lang="ru-RU" sz="2000" dirty="0" err="1"/>
              <a:t>палиці</a:t>
            </a:r>
            <a:r>
              <a:rPr lang="ru-RU" sz="2000" dirty="0"/>
              <a:t> по </a:t>
            </a:r>
            <a:r>
              <a:rPr lang="ru-RU" sz="2000" dirty="0" err="1"/>
              <a:t>дроті</a:t>
            </a:r>
            <a:r>
              <a:rPr lang="ru-RU" sz="2000" dirty="0"/>
              <a:t>. Так </a:t>
            </a:r>
            <a:r>
              <a:rPr lang="ru-RU" sz="2000" dirty="0" err="1"/>
              <a:t>грали</a:t>
            </a:r>
            <a:r>
              <a:rPr lang="ru-RU" sz="2000" dirty="0"/>
              <a:t> на </a:t>
            </a:r>
            <a:r>
              <a:rPr lang="ru-RU" sz="2000" dirty="0" err="1"/>
              <a:t>п’ятий</a:t>
            </a:r>
            <a:r>
              <a:rPr lang="ru-RU" sz="2000" dirty="0"/>
              <a:t>—</a:t>
            </a:r>
            <a:r>
              <a:rPr lang="ru-RU" sz="2000" dirty="0" err="1"/>
              <a:t>сьомий</a:t>
            </a:r>
            <a:r>
              <a:rPr lang="ru-RU" sz="2000" dirty="0"/>
              <a:t> день </a:t>
            </a:r>
            <a:r>
              <a:rPr lang="ru-RU" sz="2000" dirty="0" err="1"/>
              <a:t>весілля</a:t>
            </a:r>
            <a:r>
              <a:rPr lang="ru-RU" sz="2000" dirty="0"/>
              <a:t>, так на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пристрої</a:t>
            </a:r>
            <a:r>
              <a:rPr lang="ru-RU" sz="2000" dirty="0"/>
              <a:t> </a:t>
            </a:r>
            <a:r>
              <a:rPr lang="ru-RU" sz="2000" dirty="0" err="1"/>
              <a:t>імітували</a:t>
            </a:r>
            <a:r>
              <a:rPr lang="ru-RU" sz="2000" dirty="0"/>
              <a:t> звуки </a:t>
            </a:r>
            <a:r>
              <a:rPr lang="ru-RU" sz="2000" dirty="0" err="1"/>
              <a:t>кози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різдвяних</a:t>
            </a:r>
            <a:r>
              <a:rPr lang="ru-RU" sz="2000" dirty="0"/>
              <a:t> колядок.</a:t>
            </a:r>
            <a:endParaRPr lang="en-US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6400" y="1524001"/>
            <a:ext cx="3733800" cy="4691063"/>
          </a:xfrm>
        </p:spPr>
        <p:txBody>
          <a:bodyPr/>
          <a:lstStyle/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r>
              <a:rPr lang="uk-UA" sz="2800" dirty="0"/>
              <a:t>Український </a:t>
            </a:r>
            <a:r>
              <a:rPr lang="uk-UA" sz="2800" dirty="0" err="1"/>
              <a:t>козобас</a:t>
            </a:r>
            <a:r>
              <a:rPr lang="uk-UA" sz="2800" dirty="0"/>
              <a:t> має власну фольклорно-етнографічну основу, іншу будову і принципово відм</a:t>
            </a:r>
            <a:r>
              <a:rPr lang="uk-UA" sz="2400" dirty="0"/>
              <a:t>інний характер музики.</a:t>
            </a:r>
            <a:endParaRPr lang="en-US" sz="2400" dirty="0"/>
          </a:p>
        </p:txBody>
      </p:sp>
      <p:pic>
        <p:nvPicPr>
          <p:cNvPr id="16389" name="Picture 3" descr="D:\народна музика\kozob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28638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873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400" dirty="0"/>
              <a:t>БАНДУРА</a:t>
            </a:r>
            <a:endParaRPr lang="en-US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9050" y="273051"/>
            <a:ext cx="5568950" cy="5853113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Бандура — </a:t>
            </a:r>
            <a:r>
              <a:rPr lang="ru-RU" sz="2800" dirty="0" err="1"/>
              <a:t>класичний</a:t>
            </a:r>
            <a:r>
              <a:rPr lang="ru-RU" sz="2800" dirty="0"/>
              <a:t> (</a:t>
            </a:r>
            <a:r>
              <a:rPr lang="ru-RU" sz="2800" dirty="0" err="1"/>
              <a:t>діатонічний</a:t>
            </a:r>
            <a:r>
              <a:rPr lang="ru-RU" sz="2800" dirty="0"/>
              <a:t>) та </a:t>
            </a:r>
            <a:r>
              <a:rPr lang="ru-RU" sz="2800" dirty="0" err="1"/>
              <a:t>сучасний</a:t>
            </a:r>
            <a:r>
              <a:rPr lang="ru-RU" sz="2800" dirty="0"/>
              <a:t> (</a:t>
            </a:r>
            <a:r>
              <a:rPr lang="ru-RU" sz="2800" dirty="0" err="1"/>
              <a:t>діатонічний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хроматичний</a:t>
            </a:r>
            <a:r>
              <a:rPr lang="ru-RU" sz="2800" dirty="0"/>
              <a:t>) </a:t>
            </a:r>
            <a:r>
              <a:rPr lang="ru-RU" sz="2800" dirty="0" err="1"/>
              <a:t>український</a:t>
            </a:r>
            <a:r>
              <a:rPr lang="ru-RU" sz="2800" dirty="0"/>
              <a:t> </a:t>
            </a:r>
            <a:r>
              <a:rPr lang="ru-RU" sz="2800" dirty="0" err="1"/>
              <a:t>національний</a:t>
            </a:r>
            <a:r>
              <a:rPr lang="ru-RU" sz="2800" dirty="0"/>
              <a:t> </a:t>
            </a:r>
            <a:r>
              <a:rPr lang="ru-RU" sz="2800" dirty="0" err="1"/>
              <a:t>струнно-щипковий</a:t>
            </a:r>
            <a:r>
              <a:rPr lang="ru-RU" sz="2800" dirty="0"/>
              <a:t> </a:t>
            </a:r>
            <a:r>
              <a:rPr lang="ru-RU" sz="2800" dirty="0" err="1"/>
              <a:t>музичний</a:t>
            </a:r>
            <a:r>
              <a:rPr lang="ru-RU" sz="2800" dirty="0"/>
              <a:t> </a:t>
            </a:r>
            <a:r>
              <a:rPr lang="ru-RU" sz="2800" dirty="0" err="1"/>
              <a:t>інструмент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родини</a:t>
            </a:r>
            <a:r>
              <a:rPr lang="ru-RU" sz="2800" dirty="0"/>
              <a:t> арф, </a:t>
            </a:r>
            <a:r>
              <a:rPr lang="ru-RU" sz="2800" dirty="0" err="1"/>
              <a:t>гусель</a:t>
            </a:r>
            <a:endParaRPr lang="en-US" sz="2800" dirty="0"/>
          </a:p>
          <a:p>
            <a:pPr>
              <a:defRPr/>
            </a:pPr>
            <a:r>
              <a:rPr lang="ru-RU" sz="2800" dirty="0" err="1"/>
              <a:t>Музикант</a:t>
            </a:r>
            <a:r>
              <a:rPr lang="ru-RU" sz="2800" dirty="0"/>
              <a:t>, </a:t>
            </a:r>
            <a:r>
              <a:rPr lang="ru-RU" sz="2800" dirty="0" err="1"/>
              <a:t>граючи</a:t>
            </a:r>
            <a:r>
              <a:rPr lang="ru-RU" sz="2800" dirty="0"/>
              <a:t> на </a:t>
            </a:r>
            <a:r>
              <a:rPr lang="ru-RU" sz="2800" dirty="0" err="1"/>
              <a:t>старосвітський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сучасній</a:t>
            </a:r>
            <a:r>
              <a:rPr lang="ru-RU" sz="2800" dirty="0"/>
              <a:t> </a:t>
            </a:r>
            <a:r>
              <a:rPr lang="ru-RU" sz="2800" dirty="0" err="1"/>
              <a:t>бандурі</a:t>
            </a:r>
            <a:r>
              <a:rPr lang="ru-RU" sz="2800" dirty="0"/>
              <a:t>, не </a:t>
            </a:r>
            <a:r>
              <a:rPr lang="ru-RU" sz="2800" dirty="0" err="1"/>
              <a:t>притискує</a:t>
            </a:r>
            <a:r>
              <a:rPr lang="ru-RU" sz="2800" dirty="0"/>
              <a:t> струн на </a:t>
            </a:r>
            <a:r>
              <a:rPr lang="ru-RU" sz="2800" dirty="0" err="1"/>
              <a:t>грифі</a:t>
            </a:r>
            <a:r>
              <a:rPr lang="ru-RU" sz="2800" dirty="0"/>
              <a:t>, а, </a:t>
            </a:r>
            <a:r>
              <a:rPr lang="ru-RU" sz="2800" dirty="0" err="1"/>
              <a:t>подібно</a:t>
            </a:r>
            <a:r>
              <a:rPr lang="ru-RU" sz="2800" dirty="0"/>
              <a:t> до </a:t>
            </a:r>
            <a:r>
              <a:rPr lang="ru-RU" sz="2800" dirty="0" err="1"/>
              <a:t>арфи</a:t>
            </a:r>
            <a:r>
              <a:rPr lang="ru-RU" sz="2800" dirty="0"/>
              <a:t>, щипком </a:t>
            </a:r>
            <a:r>
              <a:rPr lang="ru-RU" sz="2800" dirty="0" err="1"/>
              <a:t>пальців</a:t>
            </a:r>
            <a:r>
              <a:rPr lang="ru-RU" sz="2800" dirty="0"/>
              <a:t> (</a:t>
            </a:r>
            <a:r>
              <a:rPr lang="ru-RU" sz="2800" dirty="0" err="1"/>
              <a:t>лівої</a:t>
            </a:r>
            <a:r>
              <a:rPr lang="ru-RU" sz="2800" dirty="0"/>
              <a:t> руки </a:t>
            </a:r>
            <a:r>
              <a:rPr lang="ru-RU" sz="2800" dirty="0" err="1"/>
              <a:t>тощо</a:t>
            </a:r>
            <a:r>
              <a:rPr lang="ru-RU" sz="2800" dirty="0"/>
              <a:t>) у </a:t>
            </a:r>
            <a:r>
              <a:rPr lang="ru-RU" sz="2800" dirty="0" err="1"/>
              <a:t>потрібний</a:t>
            </a:r>
            <a:r>
              <a:rPr lang="ru-RU" sz="2800" dirty="0"/>
              <a:t> момент </a:t>
            </a:r>
            <a:r>
              <a:rPr lang="ru-RU" sz="2800" dirty="0" err="1"/>
              <a:t>видобуває</a:t>
            </a:r>
            <a:r>
              <a:rPr lang="ru-RU" sz="2800" dirty="0"/>
              <a:t> звук </a:t>
            </a:r>
            <a:r>
              <a:rPr lang="ru-RU" sz="2800" dirty="0" err="1"/>
              <a:t>певної</a:t>
            </a:r>
            <a:r>
              <a:rPr lang="ru-RU" sz="2800" dirty="0"/>
              <a:t> струни.</a:t>
            </a:r>
            <a:endParaRPr lang="en-US" sz="2800" dirty="0"/>
          </a:p>
        </p:txBody>
      </p:sp>
      <p:pic>
        <p:nvPicPr>
          <p:cNvPr id="36866" name="Picture 2" descr="D:\народна музика\БАНДУ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124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5 БАНДУР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114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1" y="273050"/>
            <a:ext cx="3236913" cy="1162050"/>
          </a:xfrm>
        </p:spPr>
        <p:txBody>
          <a:bodyPr/>
          <a:lstStyle/>
          <a:p>
            <a:pPr>
              <a:defRPr/>
            </a:pPr>
            <a:r>
              <a:rPr lang="uk-UA" sz="4400" dirty="0"/>
              <a:t>ЦИМБАЛИ</a:t>
            </a:r>
            <a:endParaRPr lang="en-US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9050" y="273051"/>
            <a:ext cx="5416550" cy="5853113"/>
          </a:xfrm>
        </p:spPr>
        <p:txBody>
          <a:bodyPr/>
          <a:lstStyle/>
          <a:p>
            <a:pPr>
              <a:defRPr/>
            </a:pPr>
            <a:r>
              <a:rPr lang="ru-RU" sz="2800" dirty="0" err="1"/>
              <a:t>Цимбали</a:t>
            </a:r>
            <a:r>
              <a:rPr lang="ru-RU" sz="2800" dirty="0"/>
              <a:t> — </a:t>
            </a:r>
            <a:r>
              <a:rPr lang="ru-RU" sz="2800" dirty="0" err="1"/>
              <a:t>струнний</a:t>
            </a:r>
            <a:r>
              <a:rPr lang="ru-RU" sz="2800" dirty="0"/>
              <a:t> </a:t>
            </a:r>
            <a:r>
              <a:rPr lang="ru-RU" sz="2800" dirty="0" err="1"/>
              <a:t>музичний</a:t>
            </a:r>
            <a:r>
              <a:rPr lang="ru-RU" sz="2800" dirty="0"/>
              <a:t> </a:t>
            </a:r>
            <a:r>
              <a:rPr lang="ru-RU" sz="2800" dirty="0" err="1"/>
              <a:t>інструмент</a:t>
            </a:r>
            <a:r>
              <a:rPr lang="ru-RU" sz="2800" dirty="0"/>
              <a:t>. </a:t>
            </a:r>
            <a:r>
              <a:rPr lang="ru-RU" sz="2800" dirty="0" err="1"/>
              <a:t>Складається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дерев’яного</a:t>
            </a:r>
            <a:r>
              <a:rPr lang="ru-RU" sz="2800" dirty="0"/>
              <a:t> корпусу, </a:t>
            </a:r>
            <a:r>
              <a:rPr lang="ru-RU" sz="2800" dirty="0" err="1"/>
              <a:t>прямокутної</a:t>
            </a:r>
            <a:r>
              <a:rPr lang="ru-RU" sz="2800" dirty="0"/>
              <a:t>, </a:t>
            </a:r>
            <a:r>
              <a:rPr lang="ru-RU" sz="2800" dirty="0" err="1"/>
              <a:t>частіше</a:t>
            </a:r>
            <a:r>
              <a:rPr lang="ru-RU" sz="2800" dirty="0"/>
              <a:t> </a:t>
            </a:r>
            <a:r>
              <a:rPr lang="ru-RU" sz="2800" dirty="0" err="1"/>
              <a:t>трапецієвидної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натягнутими</a:t>
            </a:r>
            <a:r>
              <a:rPr lang="ru-RU" sz="2800" dirty="0"/>
              <a:t> над ним струнами. </a:t>
            </a:r>
            <a:r>
              <a:rPr lang="ru-RU" sz="2800" dirty="0" err="1"/>
              <a:t>Верхня</a:t>
            </a:r>
            <a:r>
              <a:rPr lang="ru-RU" sz="2800" dirty="0"/>
              <a:t> дека </a:t>
            </a:r>
            <a:r>
              <a:rPr lang="ru-RU" sz="2800" dirty="0" err="1"/>
              <a:t>виробляється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ялини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смереки</a:t>
            </a:r>
            <a:r>
              <a:rPr lang="ru-RU" sz="2800" dirty="0"/>
              <a:t>, </a:t>
            </a:r>
            <a:r>
              <a:rPr lang="ru-RU" sz="2800" dirty="0" err="1"/>
              <a:t>нижня</a:t>
            </a:r>
            <a:r>
              <a:rPr lang="ru-RU" sz="2800" dirty="0"/>
              <a:t> — </a:t>
            </a:r>
            <a:r>
              <a:rPr lang="ru-RU" sz="2800" dirty="0" err="1"/>
              <a:t>із</a:t>
            </a:r>
            <a:r>
              <a:rPr lang="ru-RU" sz="2800" dirty="0"/>
              <a:t> явора. </a:t>
            </a:r>
            <a:r>
              <a:rPr lang="ru-RU" sz="2800" dirty="0" err="1"/>
              <a:t>Існують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різновиди</a:t>
            </a:r>
            <a:r>
              <a:rPr lang="ru-RU" sz="2800" dirty="0"/>
              <a:t> </a:t>
            </a:r>
            <a:r>
              <a:rPr lang="ru-RU" sz="2800" dirty="0" err="1"/>
              <a:t>народних</a:t>
            </a:r>
            <a:r>
              <a:rPr lang="ru-RU" sz="2800" dirty="0"/>
              <a:t> </a:t>
            </a:r>
            <a:r>
              <a:rPr lang="ru-RU" sz="2800" dirty="0" err="1"/>
              <a:t>цимбалів</a:t>
            </a:r>
            <a:r>
              <a:rPr lang="ru-RU" sz="2800" dirty="0"/>
              <a:t>: </a:t>
            </a:r>
            <a:r>
              <a:rPr lang="ru-RU" sz="2800" dirty="0" err="1"/>
              <a:t>бойківські</a:t>
            </a:r>
            <a:r>
              <a:rPr lang="ru-RU" sz="2800" dirty="0"/>
              <a:t>, </a:t>
            </a:r>
            <a:r>
              <a:rPr lang="ru-RU" sz="2800" dirty="0" err="1"/>
              <a:t>гуцульські</a:t>
            </a:r>
            <a:r>
              <a:rPr lang="ru-RU" sz="2800" dirty="0"/>
              <a:t>, </a:t>
            </a:r>
            <a:r>
              <a:rPr lang="ru-RU" sz="2800" dirty="0" err="1"/>
              <a:t>подільські</a:t>
            </a:r>
            <a:r>
              <a:rPr lang="ru-RU" sz="2800" dirty="0"/>
              <a:t>. Звук </a:t>
            </a:r>
            <a:r>
              <a:rPr lang="ru-RU" sz="2800" dirty="0" err="1"/>
              <a:t>видобувається</a:t>
            </a:r>
            <a:r>
              <a:rPr lang="ru-RU" sz="2800" dirty="0"/>
              <a:t> ударами </a:t>
            </a:r>
            <a:r>
              <a:rPr lang="ru-RU" sz="2800" dirty="0" err="1"/>
              <a:t>паличок</a:t>
            </a:r>
            <a:r>
              <a:rPr lang="ru-RU" sz="2800" dirty="0"/>
              <a:t> по струнах 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гнучким</a:t>
            </a:r>
            <a:r>
              <a:rPr lang="ru-RU" sz="2800" dirty="0"/>
              <a:t> </a:t>
            </a:r>
            <a:r>
              <a:rPr lang="ru-RU" sz="2800" dirty="0" err="1"/>
              <a:t>вербовим</a:t>
            </a:r>
            <a:r>
              <a:rPr lang="ru-RU" sz="2800" dirty="0"/>
              <a:t> прутиком</a:t>
            </a:r>
            <a:endParaRPr lang="en-US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7890" name="Picture 2" descr="D:\народна музика\ЦИМБ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327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i[5]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248401"/>
            <a:ext cx="685800" cy="36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49388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3008313" cy="1162050"/>
          </a:xfrm>
        </p:spPr>
        <p:txBody>
          <a:bodyPr/>
          <a:lstStyle/>
          <a:p>
            <a:pPr>
              <a:defRPr/>
            </a:pPr>
            <a:r>
              <a:rPr lang="uk-UA" sz="4400" dirty="0"/>
              <a:t>   ЛІРА</a:t>
            </a:r>
            <a:endParaRPr lang="en-US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685801"/>
            <a:ext cx="5486400" cy="5853113"/>
          </a:xfrm>
        </p:spPr>
        <p:txBody>
          <a:bodyPr/>
          <a:lstStyle/>
          <a:p>
            <a:pPr>
              <a:defRPr/>
            </a:pPr>
            <a:r>
              <a:rPr lang="ru-RU" sz="2800" dirty="0" err="1"/>
              <a:t>Відтоді</a:t>
            </a:r>
            <a:r>
              <a:rPr lang="ru-RU" sz="2800" dirty="0"/>
              <a:t> </a:t>
            </a:r>
            <a:r>
              <a:rPr lang="ru-RU" sz="2800" dirty="0" err="1"/>
              <a:t>колісна</a:t>
            </a:r>
            <a:r>
              <a:rPr lang="ru-RU" sz="2800" dirty="0"/>
              <a:t> </a:t>
            </a:r>
            <a:r>
              <a:rPr lang="ru-RU" sz="2800" dirty="0" err="1"/>
              <a:t>ліра</a:t>
            </a:r>
            <a:r>
              <a:rPr lang="ru-RU" sz="2800" dirty="0"/>
              <a:t> </a:t>
            </a:r>
            <a:r>
              <a:rPr lang="ru-RU" sz="2800" dirty="0" err="1"/>
              <a:t>потроху</a:t>
            </a:r>
            <a:r>
              <a:rPr lang="ru-RU" sz="2800" dirty="0"/>
              <a:t> </a:t>
            </a:r>
            <a:r>
              <a:rPr lang="ru-RU" sz="2800" dirty="0" err="1"/>
              <a:t>набувала</a:t>
            </a:r>
            <a:r>
              <a:rPr lang="ru-RU" sz="2800" dirty="0"/>
              <a:t> </a:t>
            </a:r>
            <a:r>
              <a:rPr lang="ru-RU" sz="2800" dirty="0" err="1"/>
              <a:t>сучасних</a:t>
            </a:r>
            <a:r>
              <a:rPr lang="ru-RU" sz="2800" dirty="0"/>
              <a:t> рис.  </a:t>
            </a:r>
            <a:r>
              <a:rPr lang="ru-RU" sz="2800" dirty="0" err="1"/>
              <a:t>Невідомо</a:t>
            </a:r>
            <a:r>
              <a:rPr lang="ru-RU" sz="2800" dirty="0"/>
              <a:t>, як </a:t>
            </a:r>
            <a:r>
              <a:rPr lang="ru-RU" sz="2800" dirty="0" err="1"/>
              <a:t>опинилась</a:t>
            </a:r>
            <a:r>
              <a:rPr lang="ru-RU" sz="2800" dirty="0"/>
              <a:t> </a:t>
            </a:r>
            <a:r>
              <a:rPr lang="ru-RU" sz="2800" dirty="0" err="1"/>
              <a:t>ліра</a:t>
            </a:r>
            <a:r>
              <a:rPr lang="ru-RU" sz="2800" dirty="0"/>
              <a:t>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східнослов’янських</a:t>
            </a:r>
            <a:r>
              <a:rPr lang="ru-RU" sz="2800" dirty="0"/>
              <a:t> </a:t>
            </a:r>
            <a:r>
              <a:rPr lang="ru-RU" sz="2800" dirty="0" err="1"/>
              <a:t>народних</a:t>
            </a:r>
            <a:r>
              <a:rPr lang="ru-RU" sz="2800" dirty="0"/>
              <a:t> </a:t>
            </a:r>
            <a:r>
              <a:rPr lang="ru-RU" sz="2800" dirty="0" err="1"/>
              <a:t>інструментів</a:t>
            </a:r>
            <a:r>
              <a:rPr lang="ru-RU" sz="2800" dirty="0"/>
              <a:t>, </a:t>
            </a:r>
            <a:r>
              <a:rPr lang="ru-RU" sz="2800" dirty="0" err="1"/>
              <a:t>але</a:t>
            </a:r>
            <a:r>
              <a:rPr lang="ru-RU" sz="2800" dirty="0"/>
              <a:t> </a:t>
            </a:r>
            <a:r>
              <a:rPr lang="ru-RU" sz="2800" dirty="0" err="1"/>
              <a:t>відомо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в XVI та на початку XVII </a:t>
            </a:r>
            <a:r>
              <a:rPr lang="ru-RU" sz="2800" dirty="0" err="1"/>
              <a:t>століття</a:t>
            </a:r>
            <a:r>
              <a:rPr lang="ru-RU" sz="2800" dirty="0"/>
              <a:t> вона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</a:t>
            </a:r>
            <a:r>
              <a:rPr lang="ru-RU" sz="2800" dirty="0" err="1"/>
              <a:t>поширена</a:t>
            </a:r>
            <a:r>
              <a:rPr lang="ru-RU" sz="2800" dirty="0"/>
              <a:t> в </a:t>
            </a:r>
            <a:r>
              <a:rPr lang="ru-RU" sz="2800" dirty="0" err="1"/>
              <a:t>Росії</a:t>
            </a:r>
            <a:r>
              <a:rPr lang="ru-RU" sz="2800" dirty="0"/>
              <a:t> та </a:t>
            </a:r>
            <a:r>
              <a:rPr lang="ru-RU" sz="2800" dirty="0" err="1"/>
              <a:t>Білій</a:t>
            </a:r>
            <a:r>
              <a:rPr lang="ru-RU" sz="2800" dirty="0"/>
              <a:t> </a:t>
            </a:r>
            <a:r>
              <a:rPr lang="ru-RU" sz="2800" dirty="0" err="1"/>
              <a:t>Русі</a:t>
            </a:r>
            <a:r>
              <a:rPr lang="ru-RU" sz="2800" dirty="0"/>
              <a:t>.  В </a:t>
            </a:r>
            <a:r>
              <a:rPr lang="ru-RU" sz="2800" dirty="0" err="1"/>
              <a:t>Україні</a:t>
            </a:r>
            <a:r>
              <a:rPr lang="ru-RU" sz="2800" dirty="0"/>
              <a:t> одну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найдосконаліших</a:t>
            </a:r>
            <a:r>
              <a:rPr lang="ru-RU" sz="2800" dirty="0"/>
              <a:t> </a:t>
            </a:r>
            <a:r>
              <a:rPr lang="ru-RU" sz="2800" dirty="0" err="1"/>
              <a:t>сучасних</a:t>
            </a:r>
            <a:r>
              <a:rPr lang="ru-RU" sz="2800" dirty="0"/>
              <a:t> </a:t>
            </a:r>
            <a:r>
              <a:rPr lang="ru-RU" sz="2800" dirty="0" err="1"/>
              <a:t>лір</a:t>
            </a:r>
            <a:r>
              <a:rPr lang="ru-RU" sz="2800" dirty="0"/>
              <a:t> </a:t>
            </a:r>
            <a:r>
              <a:rPr lang="ru-RU" sz="2800" dirty="0" err="1"/>
              <a:t>запропонував</a:t>
            </a:r>
            <a:r>
              <a:rPr lang="ru-RU" sz="2800" dirty="0"/>
              <a:t> </a:t>
            </a:r>
            <a:r>
              <a:rPr lang="ru-RU" sz="2800" dirty="0" err="1"/>
              <a:t>миргородський</a:t>
            </a:r>
            <a:r>
              <a:rPr lang="ru-RU" sz="2800" dirty="0"/>
              <a:t> </a:t>
            </a:r>
            <a:r>
              <a:rPr lang="ru-RU" sz="2800" dirty="0" err="1"/>
              <a:t>майстер</a:t>
            </a:r>
            <a:r>
              <a:rPr lang="ru-RU" sz="2800" dirty="0"/>
              <a:t> </a:t>
            </a:r>
            <a:r>
              <a:rPr lang="ru-RU" sz="2800" dirty="0" err="1"/>
              <a:t>Іван</a:t>
            </a:r>
            <a:r>
              <a:rPr lang="ru-RU" sz="2800" dirty="0"/>
              <a:t> Скляр.</a:t>
            </a:r>
            <a:endParaRPr lang="en-US" sz="2800" dirty="0"/>
          </a:p>
          <a:p>
            <a:pPr algn="just"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6400" y="3429000"/>
            <a:ext cx="3810000" cy="3429000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 </a:t>
            </a:r>
            <a:r>
              <a:rPr lang="ru-RU" sz="2800" dirty="0" err="1"/>
              <a:t>Колісна</a:t>
            </a:r>
            <a:r>
              <a:rPr lang="ru-RU" sz="2800" dirty="0"/>
              <a:t> </a:t>
            </a:r>
            <a:r>
              <a:rPr lang="ru-RU" sz="2800" dirty="0" err="1"/>
              <a:t>ліра</a:t>
            </a:r>
            <a:r>
              <a:rPr lang="ru-RU" sz="2800" dirty="0"/>
              <a:t> походить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примітивного</a:t>
            </a:r>
            <a:r>
              <a:rPr lang="ru-RU" sz="2800" dirty="0"/>
              <a:t> </a:t>
            </a:r>
            <a:r>
              <a:rPr lang="ru-RU" sz="2800" dirty="0" err="1"/>
              <a:t>давньогрецького</a:t>
            </a:r>
            <a:r>
              <a:rPr lang="ru-RU" sz="2800" dirty="0"/>
              <a:t> </a:t>
            </a:r>
            <a:r>
              <a:rPr lang="ru-RU" sz="2800" dirty="0" err="1"/>
              <a:t>інструмента</a:t>
            </a:r>
            <a:r>
              <a:rPr lang="ru-RU" sz="2800" dirty="0"/>
              <a:t> за </a:t>
            </a:r>
            <a:r>
              <a:rPr lang="ru-RU" sz="2800" dirty="0" err="1"/>
              <a:t>назвою</a:t>
            </a:r>
            <a:r>
              <a:rPr lang="ru-RU" sz="2800" dirty="0"/>
              <a:t> </a:t>
            </a:r>
            <a:r>
              <a:rPr lang="ru-RU" sz="2800" dirty="0" err="1"/>
              <a:t>монохорді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мав</a:t>
            </a:r>
            <a:r>
              <a:rPr lang="ru-RU" sz="2800" dirty="0"/>
              <a:t> одну струну та </a:t>
            </a:r>
            <a:r>
              <a:rPr lang="ru-RU" sz="2800" dirty="0" err="1"/>
              <a:t>клавіш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пересувався</a:t>
            </a:r>
            <a:r>
              <a:rPr lang="ru-RU" sz="2800" dirty="0"/>
              <a:t> </a:t>
            </a:r>
            <a:r>
              <a:rPr lang="ru-RU" sz="2800" dirty="0" err="1"/>
              <a:t>вздовж</a:t>
            </a:r>
            <a:r>
              <a:rPr lang="ru-RU" sz="2800" dirty="0"/>
              <a:t> </a:t>
            </a:r>
            <a:r>
              <a:rPr lang="ru-RU" sz="2800" dirty="0" err="1"/>
              <a:t>н</a:t>
            </a:r>
            <a:r>
              <a:rPr lang="ru-RU" sz="2400" dirty="0" err="1"/>
              <a:t>еї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6" name="Рисунок 5" descr="ЛІР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7 ЛІР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779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273050"/>
            <a:ext cx="3160713" cy="1162050"/>
          </a:xfrm>
        </p:spPr>
        <p:txBody>
          <a:bodyPr/>
          <a:lstStyle/>
          <a:p>
            <a:pPr>
              <a:defRPr/>
            </a:pPr>
            <a:r>
              <a:rPr lang="uk-UA" sz="4400" dirty="0"/>
              <a:t>ОКАРИНА</a:t>
            </a:r>
            <a:endParaRPr lang="en-US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Окарина, </a:t>
            </a:r>
            <a:r>
              <a:rPr lang="ru-RU" dirty="0" err="1" smtClean="0"/>
              <a:t>зозулька</a:t>
            </a:r>
            <a:r>
              <a:rPr lang="ru-RU" dirty="0" smtClean="0"/>
              <a:t> — </a:t>
            </a:r>
            <a:r>
              <a:rPr lang="ru-RU" dirty="0" err="1" smtClean="0"/>
              <a:t>керамічна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порцелянова</a:t>
            </a:r>
            <a:r>
              <a:rPr lang="ru-RU" dirty="0" smtClean="0"/>
              <a:t> </a:t>
            </a:r>
            <a:r>
              <a:rPr lang="ru-RU" dirty="0" err="1" smtClean="0"/>
              <a:t>свисткова</a:t>
            </a:r>
            <a:r>
              <a:rPr lang="ru-RU" dirty="0" smtClean="0"/>
              <a:t> флейта </a:t>
            </a:r>
            <a:r>
              <a:rPr lang="ru-RU" dirty="0" err="1" smtClean="0"/>
              <a:t>сферичної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</a:t>
            </a:r>
            <a:r>
              <a:rPr lang="ru-RU" dirty="0" err="1" smtClean="0"/>
              <a:t>Має</a:t>
            </a:r>
            <a:r>
              <a:rPr lang="ru-RU" dirty="0" smtClean="0"/>
              <a:t> 10 </a:t>
            </a:r>
            <a:r>
              <a:rPr lang="ru-RU" dirty="0" err="1" smtClean="0"/>
              <a:t>пальцевих</a:t>
            </a:r>
            <a:r>
              <a:rPr lang="ru-RU" dirty="0" smtClean="0"/>
              <a:t> </a:t>
            </a:r>
            <a:r>
              <a:rPr lang="ru-RU" dirty="0" err="1" smtClean="0"/>
              <a:t>отворів</a:t>
            </a:r>
            <a:r>
              <a:rPr lang="ru-RU" dirty="0" smtClean="0"/>
              <a:t>, </a:t>
            </a:r>
            <a:r>
              <a:rPr lang="ru-RU" dirty="0" err="1" smtClean="0"/>
              <a:t>казковий</a:t>
            </a:r>
            <a:r>
              <a:rPr lang="ru-RU" dirty="0" smtClean="0"/>
              <a:t> тембр, </a:t>
            </a:r>
            <a:r>
              <a:rPr lang="ru-RU" dirty="0" err="1" smtClean="0"/>
              <a:t>імітує</a:t>
            </a:r>
            <a:r>
              <a:rPr lang="ru-RU" dirty="0" smtClean="0"/>
              <a:t> </a:t>
            </a:r>
            <a:r>
              <a:rPr lang="ru-RU" dirty="0" err="1" smtClean="0"/>
              <a:t>завивання</a:t>
            </a:r>
            <a:r>
              <a:rPr lang="ru-RU" dirty="0" smtClean="0"/>
              <a:t> </a:t>
            </a:r>
            <a:r>
              <a:rPr lang="ru-RU" dirty="0" err="1" smtClean="0"/>
              <a:t>звірів</a:t>
            </a:r>
            <a:r>
              <a:rPr lang="ru-RU" dirty="0" smtClean="0"/>
              <a:t>, </a:t>
            </a:r>
            <a:r>
              <a:rPr lang="ru-RU" dirty="0" err="1" smtClean="0"/>
              <a:t>спів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, особливо </a:t>
            </a:r>
            <a:r>
              <a:rPr lang="ru-RU" dirty="0" err="1" smtClean="0"/>
              <a:t>зозулі</a:t>
            </a:r>
            <a:r>
              <a:rPr lang="ru-RU" dirty="0" smtClean="0"/>
              <a:t>. </a:t>
            </a:r>
            <a:r>
              <a:rPr lang="ru-RU" dirty="0" err="1" smtClean="0"/>
              <a:t>Розповсюджена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</a:t>
            </a:r>
          </a:p>
        </p:txBody>
      </p:sp>
      <p:pic>
        <p:nvPicPr>
          <p:cNvPr id="6" name="Рисунок 5" descr="ОКАРИН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8 окарин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77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9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400" dirty="0"/>
              <a:t>СОПІЛКА</a:t>
            </a:r>
            <a:endParaRPr lang="en-US" sz="4400" dirty="0"/>
          </a:p>
        </p:txBody>
      </p:sp>
      <p:pic>
        <p:nvPicPr>
          <p:cNvPr id="6" name="Содержимое 5" descr="сопілк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1200" y="1524000"/>
            <a:ext cx="3048000" cy="3048000"/>
          </a:xfrm>
          <a:solidFill>
            <a:schemeClr val="bg2">
              <a:lumMod val="60000"/>
              <a:lumOff val="40000"/>
            </a:schemeClr>
          </a:solid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1201" y="152400"/>
            <a:ext cx="4532313" cy="6477000"/>
          </a:xfrm>
        </p:spPr>
        <p:txBody>
          <a:bodyPr/>
          <a:lstStyle/>
          <a:p>
            <a:pPr>
              <a:defRPr/>
            </a:pPr>
            <a:r>
              <a:rPr lang="ru-RU" sz="2400" dirty="0" err="1"/>
              <a:t>Сопілка</a:t>
            </a:r>
            <a:r>
              <a:rPr lang="ru-RU" sz="2400" dirty="0"/>
              <a:t> ( </a:t>
            </a:r>
            <a:r>
              <a:rPr lang="ru-RU" sz="2400" dirty="0" err="1"/>
              <a:t>сопілкаопис</a:t>
            </a:r>
            <a:r>
              <a:rPr lang="ru-RU" sz="2400" dirty="0"/>
              <a:t> файлу ), </a:t>
            </a:r>
            <a:r>
              <a:rPr lang="ru-RU" sz="2400" dirty="0" err="1"/>
              <a:t>народний</a:t>
            </a:r>
            <a:r>
              <a:rPr lang="ru-RU" sz="2400" dirty="0"/>
              <a:t> </a:t>
            </a:r>
            <a:r>
              <a:rPr lang="ru-RU" sz="2400" dirty="0" err="1"/>
              <a:t>духовий</a:t>
            </a:r>
            <a:r>
              <a:rPr lang="ru-RU" sz="2400" dirty="0"/>
              <a:t> </a:t>
            </a:r>
            <a:r>
              <a:rPr lang="ru-RU" sz="2400" dirty="0" err="1"/>
              <a:t>музичний</a:t>
            </a:r>
            <a:r>
              <a:rPr lang="ru-RU" sz="2400" dirty="0"/>
              <a:t> </a:t>
            </a:r>
            <a:r>
              <a:rPr lang="ru-RU" sz="2400" dirty="0" err="1"/>
              <a:t>інструмент</a:t>
            </a:r>
            <a:r>
              <a:rPr lang="ru-RU" sz="2400" dirty="0"/>
              <a:t>,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княжих </a:t>
            </a:r>
            <a:r>
              <a:rPr lang="ru-RU" sz="2400" dirty="0" err="1"/>
              <a:t>часів</a:t>
            </a:r>
            <a:r>
              <a:rPr lang="ru-RU" sz="2400" dirty="0"/>
              <a:t>. </a:t>
            </a:r>
            <a:r>
              <a:rPr lang="ru-RU" sz="2400" dirty="0" err="1"/>
              <a:t>Виготовлявся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калинової</a:t>
            </a:r>
            <a:r>
              <a:rPr lang="ru-RU" sz="2400" dirty="0"/>
              <a:t> </a:t>
            </a:r>
            <a:r>
              <a:rPr lang="ru-RU" sz="2400" dirty="0" err="1"/>
              <a:t>гілки</a:t>
            </a:r>
            <a:r>
              <a:rPr lang="ru-RU" sz="2400" dirty="0"/>
              <a:t>, </a:t>
            </a:r>
            <a:r>
              <a:rPr lang="ru-RU" sz="2400" dirty="0" err="1"/>
              <a:t>бузини</a:t>
            </a:r>
            <a:r>
              <a:rPr lang="ru-RU" sz="2400" dirty="0"/>
              <a:t>, </a:t>
            </a:r>
            <a:r>
              <a:rPr lang="ru-RU" sz="2400" dirty="0" err="1"/>
              <a:t>ліщини</a:t>
            </a:r>
            <a:r>
              <a:rPr lang="ru-RU" sz="2400" dirty="0"/>
              <a:t>, очерету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сягала</a:t>
            </a:r>
            <a:r>
              <a:rPr lang="ru-RU" sz="2400" dirty="0"/>
              <a:t> 30-40 см, у </a:t>
            </a:r>
            <a:r>
              <a:rPr lang="ru-RU" sz="2400" dirty="0" err="1"/>
              <a:t>нижньому</a:t>
            </a:r>
            <a:r>
              <a:rPr lang="ru-RU" sz="2400" dirty="0"/>
              <a:t> </a:t>
            </a:r>
            <a:r>
              <a:rPr lang="ru-RU" sz="2400" dirty="0" err="1"/>
              <a:t>кінці</a:t>
            </a:r>
            <a:r>
              <a:rPr lang="ru-RU" sz="2400" dirty="0"/>
              <a:t> </a:t>
            </a:r>
            <a:r>
              <a:rPr lang="ru-RU" sz="2400" dirty="0" err="1"/>
              <a:t>просвердлювали</a:t>
            </a:r>
            <a:r>
              <a:rPr lang="ru-RU" sz="2400" dirty="0"/>
              <a:t> 5-6 </a:t>
            </a:r>
            <a:r>
              <a:rPr lang="ru-RU" sz="2400" dirty="0" err="1"/>
              <a:t>дірочок</a:t>
            </a:r>
            <a:r>
              <a:rPr lang="ru-RU" sz="2400" dirty="0"/>
              <a:t>. У </a:t>
            </a:r>
            <a:r>
              <a:rPr lang="ru-RU" sz="2400" dirty="0" err="1"/>
              <a:t>західних</a:t>
            </a:r>
            <a:r>
              <a:rPr lang="ru-RU" sz="2400" dirty="0"/>
              <a:t> </a:t>
            </a:r>
            <a:r>
              <a:rPr lang="ru-RU" sz="2400" dirty="0" err="1"/>
              <a:t>регіонах</a:t>
            </a:r>
            <a:r>
              <a:rPr lang="ru-RU" sz="2400" dirty="0"/>
              <a:t> </a:t>
            </a:r>
            <a:r>
              <a:rPr lang="ru-RU" sz="2400" dirty="0" err="1"/>
              <a:t>побутували</a:t>
            </a:r>
            <a:r>
              <a:rPr lang="ru-RU" sz="2400" dirty="0"/>
              <a:t> </a:t>
            </a:r>
            <a:r>
              <a:rPr lang="ru-RU" sz="2400" dirty="0" err="1"/>
              <a:t>різновиди</a:t>
            </a:r>
            <a:r>
              <a:rPr lang="ru-RU" sz="2400" dirty="0"/>
              <a:t> </a:t>
            </a:r>
            <a:r>
              <a:rPr lang="ru-RU" sz="2400" dirty="0" err="1"/>
              <a:t>сопілки</a:t>
            </a:r>
            <a:r>
              <a:rPr lang="ru-RU" sz="2400" dirty="0"/>
              <a:t> — </a:t>
            </a:r>
            <a:r>
              <a:rPr lang="ru-RU" sz="2400" dirty="0" err="1"/>
              <a:t>денцівка</a:t>
            </a:r>
            <a:r>
              <a:rPr lang="ru-RU" sz="2400" dirty="0"/>
              <a:t>, </a:t>
            </a:r>
            <a:r>
              <a:rPr lang="ru-RU" sz="2400" dirty="0" err="1"/>
              <a:t>дводенцівка</a:t>
            </a:r>
            <a:r>
              <a:rPr lang="ru-RU" sz="2400" dirty="0"/>
              <a:t>, </a:t>
            </a:r>
            <a:r>
              <a:rPr lang="ru-RU" sz="2400" dirty="0" err="1"/>
              <a:t>флояра</a:t>
            </a:r>
            <a:r>
              <a:rPr lang="ru-RU" sz="2400" dirty="0"/>
              <a:t>.</a:t>
            </a:r>
          </a:p>
          <a:p>
            <a:pPr>
              <a:defRPr/>
            </a:pPr>
            <a:r>
              <a:rPr lang="ru-RU" sz="2400" dirty="0"/>
              <a:t>В наш час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розповсюдженою</a:t>
            </a:r>
            <a:r>
              <a:rPr lang="ru-RU" sz="2400" dirty="0"/>
              <a:t> так звана «</a:t>
            </a:r>
            <a:r>
              <a:rPr lang="ru-RU" sz="2400" dirty="0" err="1"/>
              <a:t>концертна</a:t>
            </a:r>
            <a:r>
              <a:rPr lang="ru-RU" sz="2400" dirty="0"/>
              <a:t>» </a:t>
            </a:r>
            <a:r>
              <a:rPr lang="ru-RU" sz="2400" dirty="0" err="1"/>
              <a:t>сопілка</a:t>
            </a:r>
            <a:r>
              <a:rPr lang="ru-RU" sz="2400" dirty="0"/>
              <a:t> — 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народної</a:t>
            </a:r>
            <a:r>
              <a:rPr lang="ru-RU" sz="2400" dirty="0"/>
              <a:t> вона </a:t>
            </a:r>
            <a:r>
              <a:rPr lang="ru-RU" sz="2400" dirty="0" err="1"/>
              <a:t>має</a:t>
            </a:r>
            <a:r>
              <a:rPr lang="ru-RU" sz="2400" dirty="0"/>
              <a:t> 10 </a:t>
            </a:r>
            <a:r>
              <a:rPr lang="ru-RU" sz="2400" dirty="0" err="1"/>
              <a:t>отворів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їй</a:t>
            </a:r>
            <a:r>
              <a:rPr lang="ru-RU" sz="2400" dirty="0"/>
              <a:t> </a:t>
            </a:r>
            <a:r>
              <a:rPr lang="ru-RU" sz="2400" dirty="0" err="1"/>
              <a:t>хроматичний</a:t>
            </a:r>
            <a:r>
              <a:rPr lang="ru-RU" sz="2400" dirty="0"/>
              <a:t> звукоряд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19 СОПІЛ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02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1" y="273050"/>
            <a:ext cx="3236913" cy="1162050"/>
          </a:xfrm>
        </p:spPr>
        <p:txBody>
          <a:bodyPr/>
          <a:lstStyle/>
          <a:p>
            <a:pPr>
              <a:defRPr/>
            </a:pPr>
            <a:r>
              <a:rPr lang="uk-UA" sz="4400" dirty="0"/>
              <a:t>   БУБОН</a:t>
            </a:r>
            <a:endParaRPr lang="en-US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9050" y="273050"/>
            <a:ext cx="5416550" cy="6356350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У </a:t>
            </a:r>
            <a:r>
              <a:rPr lang="ru-RU" sz="2800" dirty="0" err="1"/>
              <a:t>прорізах</a:t>
            </a:r>
            <a:r>
              <a:rPr lang="ru-RU" sz="2800" dirty="0"/>
              <a:t> обруча </a:t>
            </a:r>
            <a:r>
              <a:rPr lang="ru-RU" sz="2800" dirty="0" err="1"/>
              <a:t>встановлено</a:t>
            </a:r>
            <a:r>
              <a:rPr lang="ru-RU" sz="2800" dirty="0"/>
              <a:t> </a:t>
            </a:r>
            <a:r>
              <a:rPr lang="ru-RU" sz="2800" dirty="0" err="1"/>
              <a:t>малі</a:t>
            </a:r>
            <a:r>
              <a:rPr lang="ru-RU" sz="2800" dirty="0"/>
              <a:t> </a:t>
            </a:r>
            <a:r>
              <a:rPr lang="ru-RU" sz="2800" dirty="0" err="1"/>
              <a:t>металеві</a:t>
            </a:r>
            <a:r>
              <a:rPr lang="ru-RU" sz="2800" dirty="0"/>
              <a:t> </a:t>
            </a:r>
            <a:r>
              <a:rPr lang="ru-RU" sz="2800" dirty="0" err="1"/>
              <a:t>тарілочки</a:t>
            </a:r>
            <a:r>
              <a:rPr lang="ru-RU" sz="2800" dirty="0"/>
              <a:t> — </a:t>
            </a:r>
            <a:r>
              <a:rPr lang="ru-RU" sz="2800" dirty="0" err="1"/>
              <a:t>брязкальця</a:t>
            </a:r>
            <a:r>
              <a:rPr lang="ru-RU" sz="2800" dirty="0"/>
              <a:t>. </a:t>
            </a:r>
            <a:r>
              <a:rPr lang="ru-RU" sz="2800" dirty="0" err="1"/>
              <a:t>Відомий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давніх</a:t>
            </a:r>
            <a:r>
              <a:rPr lang="ru-RU" sz="2800" dirty="0"/>
              <a:t> </a:t>
            </a:r>
            <a:r>
              <a:rPr lang="ru-RU" sz="2800" dirty="0" err="1"/>
              <a:t>часів</a:t>
            </a:r>
            <a:r>
              <a:rPr lang="ru-RU" sz="2800" dirty="0"/>
              <a:t>.. </a:t>
            </a:r>
            <a:r>
              <a:rPr lang="ru-RU" sz="2800" dirty="0" err="1"/>
              <a:t>Хоча</a:t>
            </a:r>
            <a:r>
              <a:rPr lang="ru-RU" sz="2800" dirty="0"/>
              <a:t> </a:t>
            </a:r>
            <a:r>
              <a:rPr lang="ru-RU" sz="2800" dirty="0" err="1"/>
              <a:t>бувають</a:t>
            </a:r>
            <a:r>
              <a:rPr lang="ru-RU" sz="2800" dirty="0"/>
              <a:t> </a:t>
            </a:r>
            <a:r>
              <a:rPr lang="ru-RU" sz="2800" dirty="0" err="1"/>
              <a:t>бубони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без </a:t>
            </a:r>
            <a:r>
              <a:rPr lang="ru-RU" sz="2800" dirty="0" err="1"/>
              <a:t>бряскалець</a:t>
            </a:r>
            <a:r>
              <a:rPr lang="ru-RU" sz="2800" dirty="0"/>
              <a:t>. </a:t>
            </a:r>
            <a:r>
              <a:rPr lang="ru-RU" sz="2800" dirty="0" err="1"/>
              <a:t>Основне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в </a:t>
            </a:r>
            <a:r>
              <a:rPr lang="ru-RU" sz="2800" dirty="0" err="1"/>
              <a:t>оркестрі</a:t>
            </a:r>
            <a:r>
              <a:rPr lang="ru-RU" sz="2800" dirty="0"/>
              <a:t>: </a:t>
            </a:r>
            <a:r>
              <a:rPr lang="ru-RU" sz="2800" dirty="0" err="1"/>
              <a:t>Утримувати</a:t>
            </a:r>
            <a:r>
              <a:rPr lang="ru-RU" sz="2800" dirty="0"/>
              <a:t> темп, та </a:t>
            </a:r>
            <a:r>
              <a:rPr lang="ru-RU" sz="2800" dirty="0" err="1"/>
              <a:t>надавати</a:t>
            </a:r>
            <a:r>
              <a:rPr lang="ru-RU" sz="2800" dirty="0"/>
              <a:t> </a:t>
            </a:r>
            <a:r>
              <a:rPr lang="ru-RU" sz="2800" dirty="0" err="1"/>
              <a:t>певного</a:t>
            </a:r>
            <a:r>
              <a:rPr lang="ru-RU" sz="2800" dirty="0"/>
              <a:t> колориту та характеру в </a:t>
            </a:r>
            <a:r>
              <a:rPr lang="ru-RU" sz="2800" dirty="0" err="1"/>
              <a:t>музиці</a:t>
            </a:r>
            <a:r>
              <a:rPr lang="ru-RU" sz="2800" dirty="0"/>
              <a:t>.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в </a:t>
            </a:r>
            <a:r>
              <a:rPr lang="ru-RU" sz="2800" dirty="0" err="1"/>
              <a:t>танцювальнй</a:t>
            </a:r>
            <a:r>
              <a:rPr lang="ru-RU" sz="2800" dirty="0"/>
              <a:t> </a:t>
            </a:r>
            <a:r>
              <a:rPr lang="ru-RU" sz="2800" dirty="0" err="1"/>
              <a:t>музиці</a:t>
            </a:r>
            <a:r>
              <a:rPr lang="ru-RU" sz="2800" dirty="0"/>
              <a:t> та </a:t>
            </a:r>
            <a:r>
              <a:rPr lang="ru-RU" sz="2800" dirty="0" err="1"/>
              <a:t>похідних</a:t>
            </a:r>
            <a:r>
              <a:rPr lang="ru-RU" sz="2800" dirty="0"/>
              <a:t> маршах.</a:t>
            </a:r>
            <a:endParaRPr lang="en-US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3962400"/>
            <a:ext cx="3505200" cy="2667000"/>
          </a:xfrm>
        </p:spPr>
        <p:txBody>
          <a:bodyPr/>
          <a:lstStyle/>
          <a:p>
            <a:pPr algn="just">
              <a:defRPr/>
            </a:pPr>
            <a:r>
              <a:rPr lang="ru-RU" sz="2400" dirty="0"/>
              <a:t>Бубон —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поширений</a:t>
            </a:r>
            <a:r>
              <a:rPr lang="ru-RU" sz="2400" dirty="0"/>
              <a:t> </a:t>
            </a:r>
            <a:r>
              <a:rPr lang="ru-RU" sz="2400" dirty="0" err="1"/>
              <a:t>ударний</a:t>
            </a:r>
            <a:r>
              <a:rPr lang="ru-RU" sz="2400" dirty="0"/>
              <a:t> </a:t>
            </a:r>
            <a:r>
              <a:rPr lang="ru-RU" sz="2400" dirty="0" err="1"/>
              <a:t>музичний</a:t>
            </a:r>
            <a:r>
              <a:rPr lang="ru-RU" sz="2400" dirty="0"/>
              <a:t> </a:t>
            </a:r>
            <a:r>
              <a:rPr lang="ru-RU" sz="2400" dirty="0" err="1"/>
              <a:t>інструмент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невизначеною</a:t>
            </a:r>
            <a:r>
              <a:rPr lang="ru-RU" sz="2400" dirty="0"/>
              <a:t> </a:t>
            </a:r>
            <a:r>
              <a:rPr lang="ru-RU" sz="2400" dirty="0" err="1"/>
              <a:t>висотою</a:t>
            </a:r>
            <a:r>
              <a:rPr lang="ru-RU" sz="2400" dirty="0"/>
              <a:t> звуку у </a:t>
            </a:r>
            <a:r>
              <a:rPr lang="ru-RU" sz="2400" dirty="0" err="1"/>
              <a:t>вигляді</a:t>
            </a:r>
            <a:r>
              <a:rPr lang="ru-RU" sz="2400" dirty="0"/>
              <a:t> обруча, на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одного боку </a:t>
            </a:r>
            <a:r>
              <a:rPr lang="ru-RU" sz="2400" dirty="0" err="1"/>
              <a:t>натягнуто</a:t>
            </a:r>
            <a:r>
              <a:rPr lang="ru-RU" sz="2400" dirty="0"/>
              <a:t> </a:t>
            </a:r>
            <a:r>
              <a:rPr lang="ru-RU" sz="2400" dirty="0" err="1"/>
              <a:t>шкіру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5" name="Рисунок 4" descr="БУБО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0 БУБО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2724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9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НАРОДНА МУЗИКА</a:t>
            </a: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i="1" smtClean="0"/>
              <a:t>   (фольк)</a:t>
            </a:r>
            <a:r>
              <a:rPr lang="ru-RU" smtClean="0"/>
              <a:t> — традиційна музика різних народів та регіонів, часто передається з покоління в покоління усно.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 Відображає регіональні культурні традиції. </a:t>
            </a:r>
          </a:p>
        </p:txBody>
      </p:sp>
    </p:spTree>
    <p:extLst>
      <p:ext uri="{BB962C8B-B14F-4D97-AF65-F5344CB8AC3E}">
        <p14:creationId xmlns:p14="http://schemas.microsoft.com/office/powerpoint/2010/main" val="2427797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400" dirty="0"/>
              <a:t>  БУГАЙ</a:t>
            </a:r>
            <a:endParaRPr lang="en-US" sz="4400" dirty="0"/>
          </a:p>
        </p:txBody>
      </p:sp>
      <p:pic>
        <p:nvPicPr>
          <p:cNvPr id="5" name="Содержимое 4" descr="бугай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3276600" cy="3276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1" y="381000"/>
            <a:ext cx="4989513" cy="6477000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Бугай (</a:t>
            </a:r>
            <a:r>
              <a:rPr lang="ru-RU" sz="2400" dirty="0" err="1"/>
              <a:t>Бербениця</a:t>
            </a:r>
            <a:r>
              <a:rPr lang="ru-RU" sz="2400" dirty="0"/>
              <a:t>) — </a:t>
            </a:r>
            <a:r>
              <a:rPr lang="ru-RU" sz="2400" dirty="0" err="1"/>
              <a:t>акомпануючий</a:t>
            </a:r>
            <a:r>
              <a:rPr lang="ru-RU" sz="2400" dirty="0"/>
              <a:t> </a:t>
            </a:r>
            <a:r>
              <a:rPr lang="ru-RU" sz="2400" dirty="0" err="1"/>
              <a:t>фрикційний</a:t>
            </a:r>
            <a:r>
              <a:rPr lang="ru-RU" sz="2400" dirty="0"/>
              <a:t> </a:t>
            </a:r>
            <a:r>
              <a:rPr lang="ru-RU" sz="2400" dirty="0" err="1"/>
              <a:t>музичний</a:t>
            </a:r>
            <a:r>
              <a:rPr lang="ru-RU" sz="2400" dirty="0"/>
              <a:t> </a:t>
            </a:r>
            <a:r>
              <a:rPr lang="ru-RU" sz="2400" dirty="0" err="1"/>
              <a:t>інструмент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за тембром </a:t>
            </a:r>
            <a:r>
              <a:rPr lang="ru-RU" sz="2400" dirty="0" err="1"/>
              <a:t>нагадує</a:t>
            </a:r>
            <a:r>
              <a:rPr lang="ru-RU" sz="2400" dirty="0"/>
              <a:t> </a:t>
            </a:r>
            <a:r>
              <a:rPr lang="ru-RU" sz="2400" dirty="0" err="1"/>
              <a:t>ревіння</a:t>
            </a:r>
            <a:r>
              <a:rPr lang="ru-RU" sz="2400" dirty="0"/>
              <a:t> бугая.</a:t>
            </a:r>
          </a:p>
          <a:p>
            <a:pPr>
              <a:defRPr/>
            </a:pPr>
            <a:r>
              <a:rPr lang="ru-RU" sz="2400" dirty="0" err="1"/>
              <a:t>Являє</a:t>
            </a:r>
            <a:r>
              <a:rPr lang="ru-RU" sz="2400" dirty="0"/>
              <a:t> собою невеличку </a:t>
            </a:r>
            <a:r>
              <a:rPr lang="ru-RU" sz="2400" dirty="0" err="1"/>
              <a:t>діжечку</a:t>
            </a:r>
            <a:r>
              <a:rPr lang="ru-RU" sz="2400" dirty="0"/>
              <a:t> — </a:t>
            </a:r>
            <a:r>
              <a:rPr lang="ru-RU" sz="2400" dirty="0" err="1"/>
              <a:t>дерев’яний</a:t>
            </a:r>
            <a:r>
              <a:rPr lang="ru-RU" sz="2400" dirty="0"/>
              <a:t> </a:t>
            </a:r>
            <a:r>
              <a:rPr lang="ru-RU" sz="2400" dirty="0" err="1"/>
              <a:t>циліндр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верхній</a:t>
            </a:r>
            <a:r>
              <a:rPr lang="ru-RU" sz="2400" dirty="0"/>
              <a:t> </a:t>
            </a:r>
            <a:r>
              <a:rPr lang="ru-RU" sz="2400" dirty="0" err="1"/>
              <a:t>отвір</a:t>
            </a:r>
            <a:r>
              <a:rPr lang="ru-RU" sz="2400" dirty="0"/>
              <a:t> </a:t>
            </a:r>
            <a:r>
              <a:rPr lang="ru-RU" sz="2400" dirty="0" err="1"/>
              <a:t>обтягнуто</a:t>
            </a:r>
            <a:r>
              <a:rPr lang="ru-RU" sz="2400" dirty="0"/>
              <a:t> </a:t>
            </a:r>
            <a:r>
              <a:rPr lang="ru-RU" sz="2400" dirty="0" err="1"/>
              <a:t>шкірою</a:t>
            </a:r>
            <a:r>
              <a:rPr lang="ru-RU" sz="2400" dirty="0"/>
              <a:t>. До </a:t>
            </a:r>
            <a:r>
              <a:rPr lang="ru-RU" sz="2400" dirty="0" err="1"/>
              <a:t>шкіри</a:t>
            </a:r>
            <a:r>
              <a:rPr lang="ru-RU" sz="2400" dirty="0"/>
              <a:t> в </a:t>
            </a:r>
            <a:r>
              <a:rPr lang="ru-RU" sz="2400" dirty="0" err="1"/>
              <a:t>центрі</a:t>
            </a:r>
            <a:r>
              <a:rPr lang="ru-RU" sz="2400" dirty="0"/>
              <a:t> </a:t>
            </a:r>
            <a:r>
              <a:rPr lang="ru-RU" sz="2400" dirty="0" err="1"/>
              <a:t>прикріплено</a:t>
            </a:r>
            <a:r>
              <a:rPr lang="ru-RU" sz="2400" dirty="0"/>
              <a:t> пучок </a:t>
            </a:r>
            <a:r>
              <a:rPr lang="ru-RU" sz="2400" dirty="0" err="1"/>
              <a:t>конячого</a:t>
            </a:r>
            <a:r>
              <a:rPr lang="ru-RU" sz="2400" dirty="0"/>
              <a:t> </a:t>
            </a:r>
            <a:r>
              <a:rPr lang="ru-RU" sz="2400" dirty="0" err="1"/>
              <a:t>волосся</a:t>
            </a:r>
            <a:r>
              <a:rPr lang="ru-RU" sz="2400" dirty="0"/>
              <a:t>.</a:t>
            </a:r>
          </a:p>
          <a:p>
            <a:pPr>
              <a:defRPr/>
            </a:pPr>
            <a:r>
              <a:rPr lang="ru-RU" sz="2400" dirty="0" err="1"/>
              <a:t>Використовується</a:t>
            </a:r>
            <a:r>
              <a:rPr lang="ru-RU" sz="2400" dirty="0"/>
              <a:t> як </a:t>
            </a:r>
            <a:r>
              <a:rPr lang="ru-RU" sz="2400" dirty="0" err="1"/>
              <a:t>басовий</a:t>
            </a:r>
            <a:r>
              <a:rPr lang="ru-RU" sz="2400" dirty="0"/>
              <a:t> </a:t>
            </a:r>
            <a:r>
              <a:rPr lang="ru-RU" sz="2400" dirty="0" err="1"/>
              <a:t>інструмент</a:t>
            </a:r>
            <a:r>
              <a:rPr lang="ru-RU" sz="2400" dirty="0"/>
              <a:t>. </a:t>
            </a:r>
            <a:r>
              <a:rPr lang="ru-RU" sz="2400" dirty="0" err="1"/>
              <a:t>Музикант</a:t>
            </a:r>
            <a:r>
              <a:rPr lang="ru-RU" sz="2400" dirty="0"/>
              <a:t> </a:t>
            </a:r>
            <a:r>
              <a:rPr lang="ru-RU" sz="2400" dirty="0" err="1"/>
              <a:t>зволоженими</a:t>
            </a:r>
            <a:r>
              <a:rPr lang="ru-RU" sz="2400" dirty="0"/>
              <a:t> у </a:t>
            </a:r>
            <a:r>
              <a:rPr lang="ru-RU" sz="2400" dirty="0" err="1"/>
              <a:t>квасі</a:t>
            </a:r>
            <a:r>
              <a:rPr lang="ru-RU" sz="2400" dirty="0"/>
              <a:t> руками </a:t>
            </a:r>
            <a:r>
              <a:rPr lang="ru-RU" sz="2400" dirty="0" err="1"/>
              <a:t>сіпає</a:t>
            </a:r>
            <a:r>
              <a:rPr lang="ru-RU" sz="2400" dirty="0"/>
              <a:t> за </a:t>
            </a:r>
            <a:r>
              <a:rPr lang="ru-RU" sz="2400" dirty="0" err="1"/>
              <a:t>волосся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того, де </a:t>
            </a:r>
            <a:r>
              <a:rPr lang="ru-RU" sz="2400" dirty="0" err="1"/>
              <a:t>зупиниться</a:t>
            </a:r>
            <a:r>
              <a:rPr lang="ru-RU" sz="2400" dirty="0"/>
              <a:t> рука, </a:t>
            </a:r>
            <a:r>
              <a:rPr lang="ru-RU" sz="2400" dirty="0" err="1"/>
              <a:t>змінюється</a:t>
            </a:r>
            <a:r>
              <a:rPr lang="ru-RU" sz="2400" dirty="0"/>
              <a:t> </a:t>
            </a:r>
            <a:r>
              <a:rPr lang="ru-RU" sz="2400" dirty="0" err="1"/>
              <a:t>висота</a:t>
            </a:r>
            <a:r>
              <a:rPr lang="ru-RU" sz="2400" dirty="0"/>
              <a:t> </a:t>
            </a:r>
            <a:r>
              <a:rPr lang="ru-RU" sz="2400" dirty="0" err="1"/>
              <a:t>звучання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6" name="21 буга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154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49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1" y="273050"/>
            <a:ext cx="3236913" cy="1162050"/>
          </a:xfrm>
        </p:spPr>
        <p:txBody>
          <a:bodyPr/>
          <a:lstStyle/>
          <a:p>
            <a:pPr>
              <a:defRPr/>
            </a:pPr>
            <a:r>
              <a:rPr lang="uk-UA" sz="4400" dirty="0"/>
              <a:t>ТРЕМБІТА</a:t>
            </a:r>
            <a:endParaRPr lang="en-US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0" y="1004888"/>
            <a:ext cx="5111750" cy="5319712"/>
          </a:xfrm>
        </p:spPr>
        <p:txBody>
          <a:bodyPr/>
          <a:lstStyle/>
          <a:p>
            <a:pPr>
              <a:defRPr/>
            </a:pPr>
            <a:r>
              <a:rPr lang="ru-RU" sz="2400" dirty="0" err="1"/>
              <a:t>Довжина</a:t>
            </a:r>
            <a:r>
              <a:rPr lang="ru-RU" sz="2400" dirty="0"/>
              <a:t> до 3 м, </a:t>
            </a:r>
            <a:r>
              <a:rPr lang="ru-RU" sz="2400" dirty="0" err="1"/>
              <a:t>діаметр</a:t>
            </a:r>
            <a:r>
              <a:rPr lang="ru-RU" sz="2400" dirty="0"/>
              <a:t> 30 мм, </a:t>
            </a:r>
            <a:r>
              <a:rPr lang="ru-RU" sz="2400" dirty="0" err="1"/>
              <a:t>збільшується</a:t>
            </a:r>
            <a:r>
              <a:rPr lang="ru-RU" sz="2400" dirty="0"/>
              <a:t> у </a:t>
            </a:r>
            <a:r>
              <a:rPr lang="ru-RU" sz="2400" dirty="0" err="1"/>
              <a:t>розтрубі</a:t>
            </a:r>
            <a:r>
              <a:rPr lang="ru-RU" sz="2400" dirty="0"/>
              <a:t>; </a:t>
            </a:r>
            <a:r>
              <a:rPr lang="ru-RU" sz="2400" dirty="0" err="1"/>
              <a:t>у</a:t>
            </a:r>
            <a:r>
              <a:rPr lang="ru-RU" sz="2400" dirty="0"/>
              <a:t> </a:t>
            </a:r>
            <a:r>
              <a:rPr lang="ru-RU" sz="2400" dirty="0" err="1"/>
              <a:t>вузький</a:t>
            </a:r>
            <a:r>
              <a:rPr lang="ru-RU" sz="2400" dirty="0"/>
              <a:t> </a:t>
            </a:r>
            <a:r>
              <a:rPr lang="ru-RU" sz="2400" dirty="0" err="1"/>
              <a:t>кінець</a:t>
            </a:r>
            <a:r>
              <a:rPr lang="ru-RU" sz="2400" dirty="0"/>
              <a:t> </a:t>
            </a:r>
            <a:r>
              <a:rPr lang="ru-RU" sz="2400" dirty="0" err="1"/>
              <a:t>трембіти</a:t>
            </a:r>
            <a:r>
              <a:rPr lang="ru-RU" sz="2400" dirty="0"/>
              <a:t> </a:t>
            </a:r>
            <a:r>
              <a:rPr lang="ru-RU" sz="2400" dirty="0" err="1"/>
              <a:t>вставляється</a:t>
            </a:r>
            <a:r>
              <a:rPr lang="ru-RU" sz="2400" dirty="0"/>
              <a:t> </a:t>
            </a:r>
            <a:r>
              <a:rPr lang="ru-RU" sz="2400" dirty="0" err="1"/>
              <a:t>дерев'яний</a:t>
            </a:r>
            <a:r>
              <a:rPr lang="ru-RU" sz="2400" dirty="0"/>
              <a:t>, </a:t>
            </a:r>
            <a:r>
              <a:rPr lang="ru-RU" sz="2400" dirty="0" err="1"/>
              <a:t>роговий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металевий</a:t>
            </a:r>
            <a:r>
              <a:rPr lang="ru-RU" sz="2400" dirty="0"/>
              <a:t> </a:t>
            </a:r>
            <a:r>
              <a:rPr lang="ru-RU" sz="2400" dirty="0">
                <a:hlinkClick r:id="rId4" tooltip="Мундштук"/>
              </a:rPr>
              <a:t>мундштук</a:t>
            </a:r>
            <a:r>
              <a:rPr lang="ru-RU" sz="2400" dirty="0"/>
              <a:t> (дульце, пищик). </a:t>
            </a:r>
            <a:r>
              <a:rPr lang="ru-RU" sz="2400" dirty="0" err="1"/>
              <a:t>Висота</a:t>
            </a:r>
            <a:r>
              <a:rPr lang="ru-RU" sz="2400" dirty="0"/>
              <a:t> звукового ряду </a:t>
            </a:r>
            <a:r>
              <a:rPr lang="ru-RU" sz="2400" dirty="0" err="1"/>
              <a:t>трембіти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. </a:t>
            </a:r>
            <a:r>
              <a:rPr lang="ru-RU" sz="2400" dirty="0" err="1"/>
              <a:t>Мелодію</a:t>
            </a:r>
            <a:r>
              <a:rPr lang="ru-RU" sz="2400" dirty="0"/>
              <a:t> </a:t>
            </a:r>
            <a:r>
              <a:rPr lang="ru-RU" sz="2400" dirty="0" err="1"/>
              <a:t>виконують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у </a:t>
            </a:r>
            <a:r>
              <a:rPr lang="ru-RU" sz="2400" dirty="0" err="1"/>
              <a:t>верхньому</a:t>
            </a:r>
            <a:r>
              <a:rPr lang="ru-RU" sz="2400" dirty="0"/>
              <a:t> </a:t>
            </a:r>
            <a:r>
              <a:rPr lang="ru-RU" sz="2400" dirty="0" err="1">
                <a:hlinkClick r:id="rId5" tooltip="Регістр (музика)"/>
              </a:rPr>
              <a:t>регістрі</a:t>
            </a:r>
            <a:r>
              <a:rPr lang="ru-RU" sz="2400" dirty="0"/>
              <a:t>. </a:t>
            </a:r>
            <a:r>
              <a:rPr lang="ru-RU" sz="2400" dirty="0" err="1"/>
              <a:t>Трембіта</a:t>
            </a:r>
            <a:r>
              <a:rPr lang="ru-RU" sz="2400" dirty="0"/>
              <a:t> </a:t>
            </a:r>
            <a:r>
              <a:rPr lang="ru-RU" sz="2400" dirty="0" err="1"/>
              <a:t>поширена</a:t>
            </a:r>
            <a:r>
              <a:rPr lang="ru-RU" sz="2400" dirty="0"/>
              <a:t> у </a:t>
            </a:r>
            <a:r>
              <a:rPr lang="ru-RU" sz="2400" dirty="0" err="1"/>
              <a:t>східній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 err="1">
                <a:hlinkClick r:id="rId6" tooltip="Українські Карпати"/>
              </a:rPr>
              <a:t>Українських</a:t>
            </a:r>
            <a:r>
              <a:rPr lang="ru-RU" sz="2400" dirty="0">
                <a:hlinkClick r:id="rId6" tooltip="Українські Карпати"/>
              </a:rPr>
              <a:t> Карпат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на </a:t>
            </a:r>
            <a:r>
              <a:rPr lang="ru-RU" sz="2400" dirty="0" err="1">
                <a:hlinkClick r:id="rId7" tooltip="Гуцульщина"/>
              </a:rPr>
              <a:t>Гуцульщині</a:t>
            </a:r>
            <a:r>
              <a:rPr lang="ru-RU" sz="2400" dirty="0"/>
              <a:t>.</a:t>
            </a:r>
            <a:endParaRPr lang="en-US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6400" y="3429000"/>
            <a:ext cx="3505200" cy="3124200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 </a:t>
            </a:r>
            <a:r>
              <a:rPr lang="ru-RU" sz="2400" dirty="0" err="1"/>
              <a:t>Н</a:t>
            </a:r>
            <a:r>
              <a:rPr lang="ru-RU" sz="2400"/>
              <a:t>ародний</a:t>
            </a:r>
            <a:r>
              <a:rPr lang="ru-RU" sz="2400" dirty="0"/>
              <a:t> </a:t>
            </a:r>
            <a:r>
              <a:rPr lang="ru-RU" sz="2400" dirty="0" err="1"/>
              <a:t>духовий</a:t>
            </a:r>
            <a:r>
              <a:rPr lang="ru-RU" sz="2400" dirty="0"/>
              <a:t> </a:t>
            </a:r>
            <a:r>
              <a:rPr lang="ru-RU" sz="2400" dirty="0" err="1">
                <a:hlinkClick r:id="rId4" tooltip="Мундштук"/>
              </a:rPr>
              <a:t>мундштуковий</a:t>
            </a:r>
            <a:r>
              <a:rPr lang="ru-RU" sz="2400" dirty="0"/>
              <a:t> (</a:t>
            </a:r>
            <a:r>
              <a:rPr lang="ru-RU" sz="2400" dirty="0" err="1"/>
              <a:t>дульцевий</a:t>
            </a:r>
            <a:r>
              <a:rPr lang="ru-RU" sz="2400" dirty="0"/>
              <a:t>) </a:t>
            </a:r>
            <a:r>
              <a:rPr lang="ru-RU" sz="2400" dirty="0" err="1">
                <a:hlinkClick r:id="rId8" tooltip="Музичний інструмент"/>
              </a:rPr>
              <a:t>музичний</a:t>
            </a:r>
            <a:r>
              <a:rPr lang="ru-RU" sz="2400" dirty="0">
                <a:hlinkClick r:id="rId8" tooltip="Музичний інструмент"/>
              </a:rPr>
              <a:t> </a:t>
            </a:r>
            <a:r>
              <a:rPr lang="ru-RU" sz="2400" dirty="0" err="1">
                <a:hlinkClick r:id="rId8" tooltip="Музичний інструмент"/>
              </a:rPr>
              <a:t>інструмент</a:t>
            </a:r>
            <a:r>
              <a:rPr lang="ru-RU" sz="2400" dirty="0"/>
              <a:t>, </a:t>
            </a:r>
            <a:r>
              <a:rPr lang="ru-RU" sz="2400" dirty="0" err="1"/>
              <a:t>рід</a:t>
            </a:r>
            <a:r>
              <a:rPr lang="ru-RU" sz="2400" dirty="0"/>
              <a:t> </a:t>
            </a:r>
            <a:r>
              <a:rPr lang="ru-RU" sz="2400" dirty="0" err="1"/>
              <a:t>дерев'яної</a:t>
            </a:r>
            <a:r>
              <a:rPr lang="ru-RU" sz="2400" dirty="0"/>
              <a:t> труби без </a:t>
            </a:r>
            <a:r>
              <a:rPr lang="ru-RU" sz="2400" dirty="0" err="1"/>
              <a:t>вентилів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клапанів</a:t>
            </a:r>
            <a:r>
              <a:rPr lang="ru-RU" sz="2400" dirty="0"/>
              <a:t>, </a:t>
            </a:r>
            <a:r>
              <a:rPr lang="ru-RU" sz="2400" dirty="0" err="1"/>
              <a:t>інколи</a:t>
            </a:r>
            <a:r>
              <a:rPr lang="ru-RU" sz="2400" dirty="0"/>
              <a:t> </a:t>
            </a:r>
            <a:r>
              <a:rPr lang="ru-RU" sz="2400" dirty="0" err="1"/>
              <a:t>обгорнутої</a:t>
            </a:r>
            <a:r>
              <a:rPr lang="ru-RU" sz="2400" dirty="0"/>
              <a:t> березовою корою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Рисунок 4" descr="ТРЕМБІТА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198278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imagesCAJBJFPD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324601"/>
            <a:ext cx="457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8" descr="знак переходу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24600"/>
            <a:ext cx="3238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2 трембі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399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07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Українські народні танці :</a:t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334000"/>
          </a:xfrm>
        </p:spPr>
        <p:txBody>
          <a:bodyPr/>
          <a:lstStyle/>
          <a:p>
            <a:pPr>
              <a:defRPr/>
            </a:pP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надбань</a:t>
            </a:r>
            <a:r>
              <a:rPr lang="ru-RU" sz="2800" dirty="0"/>
              <a:t> </a:t>
            </a:r>
            <a:r>
              <a:rPr lang="ru-RU" sz="2800" dirty="0" err="1"/>
              <a:t>українського</a:t>
            </a:r>
            <a:r>
              <a:rPr lang="ru-RU" sz="2800" dirty="0"/>
              <a:t> народу </a:t>
            </a:r>
            <a:r>
              <a:rPr lang="ru-RU" sz="2800" dirty="0" err="1"/>
              <a:t>танець</a:t>
            </a:r>
            <a:r>
              <a:rPr lang="ru-RU" sz="2800" dirty="0"/>
              <a:t> </a:t>
            </a:r>
            <a:r>
              <a:rPr lang="ru-RU" sz="2800" dirty="0" err="1"/>
              <a:t>посідає</a:t>
            </a:r>
            <a:r>
              <a:rPr lang="ru-RU" sz="2800" dirty="0"/>
              <a:t> </a:t>
            </a:r>
            <a:r>
              <a:rPr lang="ru-RU" sz="2800" dirty="0" err="1"/>
              <a:t>чільне</a:t>
            </a:r>
            <a:r>
              <a:rPr lang="ru-RU" sz="2800" dirty="0"/>
              <a:t> </a:t>
            </a:r>
            <a:r>
              <a:rPr lang="ru-RU" sz="2800" dirty="0" err="1"/>
              <a:t>місце</a:t>
            </a:r>
            <a:r>
              <a:rPr lang="ru-RU" sz="2800" dirty="0"/>
              <a:t>. </a:t>
            </a:r>
            <a:r>
              <a:rPr lang="ru-RU" sz="2800" dirty="0" err="1"/>
              <a:t>Народний</a:t>
            </a:r>
            <a:r>
              <a:rPr lang="ru-RU" sz="2800" dirty="0"/>
              <a:t> </a:t>
            </a:r>
            <a:r>
              <a:rPr lang="ru-RU" sz="2800" dirty="0" err="1"/>
              <a:t>танець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свою </a:t>
            </a:r>
            <a:r>
              <a:rPr lang="ru-RU" sz="2800" dirty="0" err="1"/>
              <a:t>першооснову</a:t>
            </a:r>
            <a:r>
              <a:rPr lang="ru-RU" sz="2800" dirty="0"/>
              <a:t>. </a:t>
            </a:r>
            <a:r>
              <a:rPr lang="ru-RU" sz="2800" dirty="0" err="1"/>
              <a:t>Відомо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прадавні</a:t>
            </a:r>
            <a:r>
              <a:rPr lang="ru-RU" sz="2800" dirty="0"/>
              <a:t> обряди </a:t>
            </a:r>
            <a:r>
              <a:rPr lang="ru-RU" sz="2800" dirty="0" err="1"/>
              <a:t>супроводжувалися</a:t>
            </a:r>
            <a:r>
              <a:rPr lang="ru-RU" sz="2800" dirty="0"/>
              <a:t> </a:t>
            </a:r>
            <a:r>
              <a:rPr lang="ru-RU" sz="2800" dirty="0" err="1"/>
              <a:t>танцювальними</a:t>
            </a:r>
            <a:r>
              <a:rPr lang="ru-RU" sz="2800" dirty="0"/>
              <a:t> </a:t>
            </a:r>
            <a:r>
              <a:rPr lang="ru-RU" sz="2800" dirty="0" err="1"/>
              <a:t>діями</a:t>
            </a:r>
            <a:r>
              <a:rPr lang="ru-RU" sz="2800" dirty="0"/>
              <a:t>. </a:t>
            </a:r>
            <a:r>
              <a:rPr lang="ru-RU" sz="2800" dirty="0" err="1"/>
              <a:t>Класифікація</a:t>
            </a:r>
            <a:r>
              <a:rPr lang="ru-RU" sz="2800" dirty="0"/>
              <a:t> та характеристика </a:t>
            </a:r>
            <a:r>
              <a:rPr lang="ru-RU" sz="2800" dirty="0" err="1"/>
              <a:t>українських</a:t>
            </a:r>
            <a:r>
              <a:rPr lang="ru-RU" sz="2800" dirty="0"/>
              <a:t> </a:t>
            </a:r>
            <a:r>
              <a:rPr lang="ru-RU" sz="2800" dirty="0" err="1"/>
              <a:t>народних</a:t>
            </a:r>
            <a:r>
              <a:rPr lang="ru-RU" sz="2800" dirty="0"/>
              <a:t> </a:t>
            </a:r>
            <a:r>
              <a:rPr lang="ru-RU" sz="2800" dirty="0" err="1"/>
              <a:t>танців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в </a:t>
            </a:r>
            <a:r>
              <a:rPr lang="ru-RU" sz="2800" dirty="0" err="1"/>
              <a:t>чому</a:t>
            </a:r>
            <a:r>
              <a:rPr lang="ru-RU" sz="2800" dirty="0"/>
              <a:t> </a:t>
            </a:r>
            <a:r>
              <a:rPr lang="ru-RU" sz="2800" dirty="0" err="1"/>
              <a:t>залежала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регіону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. Але </a:t>
            </a:r>
            <a:r>
              <a:rPr lang="ru-RU" sz="2800" dirty="0" err="1"/>
              <a:t>загальними</a:t>
            </a:r>
            <a:r>
              <a:rPr lang="ru-RU" sz="2800" dirty="0"/>
              <a:t> </a:t>
            </a:r>
            <a:r>
              <a:rPr lang="ru-RU" sz="2800" dirty="0" err="1"/>
              <a:t>різновидами</a:t>
            </a:r>
            <a:r>
              <a:rPr lang="ru-RU" sz="2800" dirty="0"/>
              <a:t> </a:t>
            </a:r>
            <a:r>
              <a:rPr lang="ru-RU" sz="2800" dirty="0" err="1"/>
              <a:t>українських</a:t>
            </a:r>
            <a:r>
              <a:rPr lang="ru-RU" sz="2800" dirty="0"/>
              <a:t> </a:t>
            </a:r>
            <a:r>
              <a:rPr lang="ru-RU" sz="2800" dirty="0" err="1"/>
              <a:t>танців</a:t>
            </a:r>
            <a:r>
              <a:rPr lang="ru-RU" sz="2800" dirty="0"/>
              <a:t> для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регіонів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хороводи</a:t>
            </a:r>
            <a:r>
              <a:rPr lang="ru-RU" sz="2800" dirty="0"/>
              <a:t>, </a:t>
            </a:r>
            <a:r>
              <a:rPr lang="ru-RU" sz="2800" dirty="0" err="1"/>
              <a:t>метелиці</a:t>
            </a:r>
            <a:r>
              <a:rPr lang="ru-RU" sz="2800" dirty="0"/>
              <a:t>, гопаки, </a:t>
            </a:r>
            <a:r>
              <a:rPr lang="ru-RU" sz="2800" dirty="0" err="1"/>
              <a:t>козачки</a:t>
            </a:r>
            <a:r>
              <a:rPr lang="ru-RU" sz="2800" dirty="0"/>
              <a:t>, </a:t>
            </a:r>
            <a:r>
              <a:rPr lang="ru-RU" sz="2800" dirty="0" err="1"/>
              <a:t>коломийки</a:t>
            </a:r>
            <a:r>
              <a:rPr lang="ru-RU" sz="2800" dirty="0"/>
              <a:t>, гуцулки, </a:t>
            </a:r>
            <a:r>
              <a:rPr lang="ru-RU" sz="2800" dirty="0" err="1"/>
              <a:t>кадрилі</a:t>
            </a:r>
            <a:r>
              <a:rPr lang="ru-RU" sz="2800" dirty="0"/>
              <a:t>, польки, ряд </a:t>
            </a:r>
            <a:r>
              <a:rPr lang="ru-RU" sz="2800" dirty="0" err="1"/>
              <a:t>сюжетних</a:t>
            </a:r>
            <a:r>
              <a:rPr lang="ru-RU" sz="2800" dirty="0"/>
              <a:t> </a:t>
            </a:r>
            <a:r>
              <a:rPr lang="ru-RU" sz="2800" dirty="0" err="1"/>
              <a:t>танців</a:t>
            </a:r>
            <a:r>
              <a:rPr lang="ru-RU" sz="2800" dirty="0"/>
              <a:t>: "Коваль", "Гречка", "Мак", "</a:t>
            </a:r>
            <a:r>
              <a:rPr lang="ru-RU" sz="2800" dirty="0" err="1"/>
              <a:t>Лісоруби</a:t>
            </a:r>
            <a:r>
              <a:rPr lang="ru-RU" sz="2800" dirty="0"/>
              <a:t>"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5291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/>
              <a:t/>
            </a:r>
            <a:br>
              <a:rPr lang="uk-UA" sz="4000" dirty="0"/>
            </a:br>
            <a:r>
              <a:rPr lang="ru-RU" sz="4000" b="0" dirty="0"/>
              <a:t>Гопак</a:t>
            </a:r>
            <a:br>
              <a:rPr lang="ru-RU" sz="4000" b="0" dirty="0"/>
            </a:br>
            <a:endParaRPr lang="ru-RU" sz="4000" b="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err="1" smtClean="0"/>
              <a:t>Справжній</a:t>
            </a:r>
            <a:r>
              <a:rPr lang="ru-RU" dirty="0" smtClean="0"/>
              <a:t> </a:t>
            </a:r>
            <a:r>
              <a:rPr lang="ru-RU" dirty="0" err="1" smtClean="0"/>
              <a:t>фольклорний</a:t>
            </a:r>
            <a:r>
              <a:rPr lang="ru-RU" dirty="0" smtClean="0"/>
              <a:t> гопак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сольним</a:t>
            </a:r>
            <a:r>
              <a:rPr lang="ru-RU" dirty="0" smtClean="0"/>
              <a:t> </a:t>
            </a:r>
            <a:r>
              <a:rPr lang="ru-RU" dirty="0" err="1" smtClean="0"/>
              <a:t>чоловічим</a:t>
            </a:r>
            <a:r>
              <a:rPr lang="ru-RU" dirty="0" smtClean="0"/>
              <a:t> танцем, 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лежала </a:t>
            </a:r>
            <a:r>
              <a:rPr lang="ru-RU" dirty="0" err="1" smtClean="0"/>
              <a:t>імпровізація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змагання</a:t>
            </a:r>
            <a:r>
              <a:rPr lang="ru-RU" dirty="0" smtClean="0"/>
              <a:t>. </a:t>
            </a:r>
          </a:p>
        </p:txBody>
      </p:sp>
      <p:pic>
        <p:nvPicPr>
          <p:cNvPr id="25607" name="Picture 7" descr="img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1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i?id=271079610-40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i[5]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172201"/>
            <a:ext cx="609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24 Гопа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91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83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602" grpId="0"/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/>
              <a:t>Аркан</a:t>
            </a:r>
            <a:br>
              <a:rPr lang="ru-RU" sz="4000" b="0"/>
            </a:br>
            <a:endParaRPr lang="ru-RU" sz="4000" b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1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Особливе місце серед чоловічих танців належить ритуальному військовому танцю </a:t>
            </a:r>
            <a:r>
              <a:rPr lang="ru-RU" smtClean="0">
                <a:hlinkClick r:id="rId4" tooltip="Аркан (танець)"/>
              </a:rPr>
              <a:t>«аркан»</a:t>
            </a:r>
            <a:r>
              <a:rPr lang="ru-RU" smtClean="0"/>
              <a:t>, який танцювали </a:t>
            </a:r>
            <a:r>
              <a:rPr lang="ru-RU" smtClean="0">
                <a:hlinkClick r:id="rId5" tooltip="Опришки"/>
              </a:rPr>
              <a:t>опришки</a:t>
            </a:r>
            <a:r>
              <a:rPr lang="ru-RU" smtClean="0"/>
              <a:t> перед військовими виступами. Танець мав на меті перевірити на міцність і витривалість чоловіка-воїна: хто не витримував і розривав руки, того проганяли з кола. </a:t>
            </a:r>
          </a:p>
        </p:txBody>
      </p:sp>
      <p:sp>
        <p:nvSpPr>
          <p:cNvPr id="27652" name="AutoShape 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653" name="AutoShape 7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57" name="Picture 9" descr="arkan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1"/>
            <a:ext cx="30289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arka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27432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i[5]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6248401"/>
            <a:ext cx="685800" cy="36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25 Арка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072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9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650" grpId="0"/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D:\народна музика\i[5]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72201"/>
            <a:ext cx="609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Метелиця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382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український </a:t>
            </a:r>
            <a:r>
              <a:rPr lang="ru-RU" sz="2800">
                <a:hlinkClick r:id="rId6" tooltip="Народний танець"/>
              </a:rPr>
              <a:t>народний</a:t>
            </a:r>
            <a:r>
              <a:rPr lang="ru-RU" sz="2800"/>
              <a:t> масовий хороводний </a:t>
            </a:r>
            <a:r>
              <a:rPr lang="ru-RU" sz="2800">
                <a:hlinkClick r:id="rId7" tooltip="Танець"/>
              </a:rPr>
              <a:t>танець</a:t>
            </a:r>
            <a:r>
              <a:rPr lang="ru-RU" sz="2800"/>
              <a:t> жвавого характеру і темпу. Кількість виконавців необмежена. Всі встають у коло обличчям до центру і беруться за руки. Заздалегідь вибирають ведучу пару виконавців. Виконується в двохдольному розмірі. Виконується в парі з переплетінням рук і швидким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/>
              <a:t>    кружлянням, що ним нагадує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/>
              <a:t>    снігову заметіль (метелицю).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/>
              <a:t>   Танець супроводжується співом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/>
              <a:t>з текстами жартівливого характеру.</a:t>
            </a:r>
          </a:p>
        </p:txBody>
      </p:sp>
      <p:pic>
        <p:nvPicPr>
          <p:cNvPr id="29701" name="Picture 5" descr="l_8be9fab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62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6 танок Метелиц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5247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23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9698" grpId="0"/>
      <p:bldP spid="29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/>
              <a:t>Козачок </a:t>
            </a:r>
            <a:br>
              <a:rPr lang="uk-UA" sz="4000"/>
            </a:br>
            <a:endParaRPr lang="ru-RU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український масовий </a:t>
            </a:r>
            <a:r>
              <a:rPr lang="ru-RU" smtClean="0">
                <a:hlinkClick r:id="rId4" tooltip="Танець"/>
              </a:rPr>
              <a:t>танець</a:t>
            </a:r>
            <a:r>
              <a:rPr lang="ru-RU" smtClean="0"/>
              <a:t> швидкого темпу, дводольного розміру. Виконується парами, рядами, солістами. Його награші та танцювальні фігури мають багато спільного з </a:t>
            </a:r>
            <a:r>
              <a:rPr lang="ru-RU" smtClean="0">
                <a:hlinkClick r:id="rId5" tooltip="Гопак"/>
              </a:rPr>
              <a:t>гопаком</a:t>
            </a:r>
            <a:r>
              <a:rPr lang="ru-RU" smtClean="0"/>
              <a:t>, але характер танцю більш легкий.</a:t>
            </a:r>
          </a:p>
        </p:txBody>
      </p:sp>
      <p:pic>
        <p:nvPicPr>
          <p:cNvPr id="28677" name="Picture 5" descr="dance_kazach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1"/>
            <a:ext cx="36576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kozach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1"/>
            <a:ext cx="3352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7 Козач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4204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6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8674" grpId="0"/>
      <p:bldP spid="286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/>
              <a:t>ХОРОВОДИ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/>
              <a:t>  </a:t>
            </a:r>
            <a:r>
              <a:rPr lang="ru-RU" sz="2800" dirty="0"/>
              <a:t> </a:t>
            </a:r>
            <a:r>
              <a:rPr lang="ru-RU" sz="2800" dirty="0" err="1"/>
              <a:t>Хороводи</a:t>
            </a:r>
            <a:r>
              <a:rPr lang="ru-RU" sz="2800" dirty="0"/>
              <a:t> — один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найдавніших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народного </a:t>
            </a:r>
            <a:r>
              <a:rPr lang="ru-RU" sz="2800" dirty="0" err="1"/>
              <a:t>танцювального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.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колись </a:t>
            </a:r>
            <a:r>
              <a:rPr lang="ru-RU" sz="2800" dirty="0" err="1"/>
              <a:t>пов'язувалося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обрядовими</a:t>
            </a:r>
            <a:r>
              <a:rPr lang="ru-RU" sz="2800" dirty="0"/>
              <a:t> </a:t>
            </a:r>
            <a:r>
              <a:rPr lang="ru-RU" sz="2800" dirty="0" err="1"/>
              <a:t>діями</a:t>
            </a:r>
            <a:r>
              <a:rPr lang="ru-RU" sz="2800" dirty="0"/>
              <a:t>, </a:t>
            </a:r>
            <a:r>
              <a:rPr lang="ru-RU" sz="2800" dirty="0" err="1"/>
              <a:t>традиційною</a:t>
            </a:r>
            <a:r>
              <a:rPr lang="ru-RU" sz="2800" dirty="0"/>
              <a:t> </a:t>
            </a:r>
            <a:r>
              <a:rPr lang="ru-RU" sz="2800" dirty="0" err="1"/>
              <a:t>зустріччю</a:t>
            </a:r>
            <a:r>
              <a:rPr lang="ru-RU" sz="2800" dirty="0"/>
              <a:t> </a:t>
            </a:r>
            <a:r>
              <a:rPr lang="ru-RU" sz="2800" dirty="0" err="1"/>
              <a:t>весни</a:t>
            </a:r>
            <a:r>
              <a:rPr lang="ru-RU" sz="2800" dirty="0"/>
              <a:t> (</a:t>
            </a:r>
            <a:r>
              <a:rPr lang="ru-RU" sz="2800" dirty="0" err="1"/>
              <a:t>весняний</a:t>
            </a:r>
            <a:r>
              <a:rPr lang="ru-RU" sz="2800" dirty="0"/>
              <a:t> цикл </a:t>
            </a:r>
            <a:r>
              <a:rPr lang="ru-RU" sz="2800" dirty="0" err="1"/>
              <a:t>танців</a:t>
            </a:r>
            <a:r>
              <a:rPr lang="ru-RU" sz="2800" dirty="0"/>
              <a:t>), </a:t>
            </a:r>
            <a:r>
              <a:rPr lang="ru-RU" sz="2800" dirty="0" err="1"/>
              <a:t>відзначенням</a:t>
            </a:r>
            <a:r>
              <a:rPr lang="ru-RU" sz="2800" dirty="0"/>
              <a:t> </a:t>
            </a:r>
            <a:r>
              <a:rPr lang="ru-RU" sz="2800" dirty="0" err="1"/>
              <a:t>літа</a:t>
            </a:r>
            <a:r>
              <a:rPr lang="ru-RU" sz="2800" dirty="0"/>
              <a:t> (</a:t>
            </a:r>
            <a:r>
              <a:rPr lang="ru-RU" sz="2800" dirty="0" err="1"/>
              <a:t>купальський</a:t>
            </a:r>
            <a:r>
              <a:rPr lang="ru-RU" sz="2800" dirty="0"/>
              <a:t> </a:t>
            </a:r>
            <a:r>
              <a:rPr lang="ru-RU" sz="2800" dirty="0" err="1"/>
              <a:t>цикл</a:t>
            </a:r>
            <a:r>
              <a:rPr lang="ru-RU" sz="2800" dirty="0"/>
              <a:t> </a:t>
            </a:r>
            <a:r>
              <a:rPr lang="ru-RU" sz="2800" dirty="0" err="1"/>
              <a:t>танців</a:t>
            </a:r>
            <a:r>
              <a:rPr lang="ru-RU" sz="2800" dirty="0"/>
              <a:t>), </a:t>
            </a:r>
            <a:r>
              <a:rPr lang="ru-RU" sz="2800" dirty="0" err="1"/>
              <a:t>зустріччю</a:t>
            </a:r>
            <a:r>
              <a:rPr lang="ru-RU" sz="2800" dirty="0"/>
              <a:t> Нового року. </a:t>
            </a:r>
            <a:r>
              <a:rPr lang="ru-RU" sz="2800" dirty="0" err="1"/>
              <a:t>Найпоширенішими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веснянки, </a:t>
            </a:r>
            <a:r>
              <a:rPr lang="ru-RU" sz="2800" dirty="0" err="1"/>
              <a:t>гаївки</a:t>
            </a:r>
            <a:r>
              <a:rPr lang="ru-RU" sz="2800" dirty="0"/>
              <a:t>, танки. </a:t>
            </a:r>
            <a:r>
              <a:rPr lang="ru-RU" sz="2800" dirty="0" err="1"/>
              <a:t>Тепер</a:t>
            </a:r>
            <a:r>
              <a:rPr lang="ru-RU" sz="2800" dirty="0"/>
              <a:t> </a:t>
            </a:r>
            <a:r>
              <a:rPr lang="ru-RU" sz="2800" dirty="0" err="1"/>
              <a:t>хороводи</a:t>
            </a:r>
            <a:r>
              <a:rPr lang="ru-RU" sz="2800" dirty="0"/>
              <a:t> </a:t>
            </a:r>
            <a:r>
              <a:rPr lang="ru-RU" sz="2800" dirty="0" err="1"/>
              <a:t>втратили</a:t>
            </a:r>
            <a:r>
              <a:rPr lang="ru-RU" sz="2800" dirty="0"/>
              <a:t>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обрядове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. Вони </a:t>
            </a:r>
            <a:r>
              <a:rPr lang="ru-RU" sz="2800" dirty="0" err="1"/>
              <a:t>міцно</a:t>
            </a:r>
            <a:r>
              <a:rPr lang="ru-RU" sz="2800" dirty="0"/>
              <a:t> </a:t>
            </a:r>
            <a:r>
              <a:rPr lang="ru-RU" sz="2800" dirty="0" err="1"/>
              <a:t>увійшли</a:t>
            </a:r>
            <a:r>
              <a:rPr lang="ru-RU" sz="2800" dirty="0"/>
              <a:t> до репертуару </a:t>
            </a:r>
            <a:r>
              <a:rPr lang="ru-RU" sz="2800" dirty="0" err="1"/>
              <a:t>професіональних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самодіяльних</a:t>
            </a:r>
            <a:r>
              <a:rPr lang="ru-RU" sz="2800" dirty="0"/>
              <a:t> </a:t>
            </a:r>
            <a:r>
              <a:rPr lang="ru-RU" sz="2800" dirty="0" err="1"/>
              <a:t>виконавських</a:t>
            </a:r>
            <a:r>
              <a:rPr lang="ru-RU" sz="2800" dirty="0"/>
              <a:t> </a:t>
            </a:r>
            <a:r>
              <a:rPr lang="ru-RU" sz="2800" dirty="0" err="1"/>
              <a:t>колективів</a:t>
            </a:r>
            <a:r>
              <a:rPr lang="ru-RU" sz="2800" dirty="0"/>
              <a:t>, особливо </a:t>
            </a:r>
            <a:r>
              <a:rPr lang="ru-RU" sz="2800" dirty="0" err="1"/>
              <a:t>дитячих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         </a:t>
            </a:r>
          </a:p>
        </p:txBody>
      </p:sp>
      <p:sp>
        <p:nvSpPr>
          <p:cNvPr id="30724" name="AutoShape 5" descr="9k="/>
          <p:cNvSpPr>
            <a:spLocks noChangeAspect="1" noChangeArrowheads="1"/>
          </p:cNvSpPr>
          <p:nvPr/>
        </p:nvSpPr>
        <p:spPr bwMode="auto">
          <a:xfrm>
            <a:off x="1524000" y="-22225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25" name="AutoShape 7" descr="9k="/>
          <p:cNvSpPr>
            <a:spLocks noChangeAspect="1" noChangeArrowheads="1"/>
          </p:cNvSpPr>
          <p:nvPr/>
        </p:nvSpPr>
        <p:spPr bwMode="auto">
          <a:xfrm>
            <a:off x="1524000" y="-22225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26" name="Picture 9" descr="ANd9GcS6s-p0pvPuBypCpDCIkbK2n5hYaaCnMtuB3ZY-o1eSerBB7ovYG1vEMe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5254626"/>
            <a:ext cx="22193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 descr="D:\народна музика\i[5]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096000"/>
            <a:ext cx="5619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150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r>
              <a:rPr lang="ru-RU" sz="4000"/>
              <a:t>За темами хороводи можна поділити на три групи:</a:t>
            </a:r>
            <a:br>
              <a:rPr lang="ru-RU" sz="4000"/>
            </a:br>
            <a:endParaRPr lang="ru-RU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 до першої належать хороводи, в яких відображаються </a:t>
            </a:r>
            <a:r>
              <a:rPr lang="ru-RU" sz="2400" u="sng"/>
              <a:t>трудові процеси</a:t>
            </a:r>
            <a:r>
              <a:rPr lang="ru-RU" sz="2400"/>
              <a:t> («А ми просо сіяли, сіяли», «Мак», «Шевчик», «Бондар», «Коваль» та ін.);</a:t>
            </a:r>
            <a:br>
              <a:rPr lang="ru-RU" sz="2400"/>
            </a:b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до другої — хороводи, де відбито родинно-побутові відносини трудового народу («Перепілка», «Ой гілля-гілочки», «Пташка» тощо);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/>
            </a:r>
            <a:br>
              <a:rPr lang="ru-RU" sz="2400"/>
            </a:br>
            <a:r>
              <a:rPr lang="ru-RU" sz="2400"/>
              <a:t>до третьої — хороводи, в яких знайшли свій вияв патріотичні почуття народу, оспівується рідна природа («А вже весна», «Марена» та ін.).</a:t>
            </a:r>
            <a:br>
              <a:rPr lang="ru-RU" sz="2400"/>
            </a:b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544479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Польки та </a:t>
            </a:r>
            <a:r>
              <a:rPr lang="ru-RU" dirty="0" err="1" smtClean="0"/>
              <a:t>кадрилі</a:t>
            </a:r>
            <a:r>
              <a:rPr lang="ru-RU" dirty="0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/>
              <a:t>В </a:t>
            </a:r>
            <a:r>
              <a:rPr lang="uk-UA" sz="2800" dirty="0"/>
              <a:t>польці та кадрилі</a:t>
            </a:r>
            <a:r>
              <a:rPr lang="ru-RU" sz="2800" dirty="0"/>
              <a:t> </a:t>
            </a:r>
            <a:r>
              <a:rPr lang="ru-RU" sz="2800" dirty="0" err="1"/>
              <a:t>застосовується</a:t>
            </a:r>
            <a:r>
              <a:rPr lang="ru-RU" sz="2800" dirty="0"/>
              <a:t> принцип </a:t>
            </a:r>
            <a:r>
              <a:rPr lang="ru-RU" sz="2800" dirty="0" err="1"/>
              <a:t>змагання</a:t>
            </a:r>
            <a:r>
              <a:rPr lang="ru-RU" sz="2800" dirty="0"/>
              <a:t> (перепляс)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групами</a:t>
            </a:r>
            <a:r>
              <a:rPr lang="ru-RU" sz="2800" dirty="0"/>
              <a:t> </a:t>
            </a:r>
            <a:r>
              <a:rPr lang="ru-RU" sz="2800" dirty="0" err="1"/>
              <a:t>виконавців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парами,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надає</a:t>
            </a:r>
            <a:r>
              <a:rPr lang="ru-RU" sz="2800" dirty="0"/>
              <a:t> </a:t>
            </a:r>
            <a:r>
              <a:rPr lang="ru-RU" sz="2800" dirty="0" err="1"/>
              <a:t>танцю</a:t>
            </a:r>
            <a:r>
              <a:rPr lang="ru-RU" sz="2800" dirty="0"/>
              <a:t> </a:t>
            </a:r>
            <a:r>
              <a:rPr lang="ru-RU" sz="2800" dirty="0" err="1"/>
              <a:t>сучасного</a:t>
            </a:r>
            <a:r>
              <a:rPr lang="ru-RU" sz="2800" dirty="0"/>
              <a:t> колориту. Вони легко </a:t>
            </a:r>
            <a:r>
              <a:rPr lang="ru-RU" sz="2800" dirty="0" err="1"/>
              <a:t>сприймаються</a:t>
            </a:r>
            <a:r>
              <a:rPr lang="ru-RU" sz="2800" dirty="0"/>
              <a:t> </a:t>
            </a:r>
            <a:r>
              <a:rPr lang="ru-RU" sz="2800" dirty="0" err="1"/>
              <a:t>глядачами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справляють</a:t>
            </a:r>
            <a:r>
              <a:rPr lang="ru-RU" sz="2800" dirty="0"/>
              <a:t> </a:t>
            </a:r>
            <a:r>
              <a:rPr lang="ru-RU" sz="2800" dirty="0" err="1"/>
              <a:t>хороше</a:t>
            </a:r>
            <a:r>
              <a:rPr lang="ru-RU" sz="2800" dirty="0"/>
              <a:t> </a:t>
            </a:r>
            <a:r>
              <a:rPr lang="ru-RU" sz="2800" dirty="0" err="1"/>
              <a:t>художнє</a:t>
            </a:r>
            <a:r>
              <a:rPr lang="ru-RU" sz="2800" dirty="0"/>
              <a:t> </a:t>
            </a:r>
            <a:r>
              <a:rPr lang="ru-RU" sz="2800" dirty="0" err="1"/>
              <a:t>враження</a:t>
            </a:r>
            <a:r>
              <a:rPr lang="ru-RU" sz="2800" dirty="0"/>
              <a:t>. </a:t>
            </a:r>
            <a:r>
              <a:rPr lang="ru-RU" sz="2800" dirty="0" err="1"/>
              <a:t>Мелодії</a:t>
            </a:r>
            <a:r>
              <a:rPr lang="ru-RU" sz="2800" dirty="0"/>
              <a:t> </a:t>
            </a:r>
            <a:r>
              <a:rPr lang="ru-RU" sz="2800" dirty="0" err="1"/>
              <a:t>польок</a:t>
            </a:r>
            <a:r>
              <a:rPr lang="ru-RU" sz="2800" dirty="0"/>
              <a:t> </a:t>
            </a:r>
            <a:r>
              <a:rPr lang="ru-RU" sz="2800" dirty="0" err="1"/>
              <a:t>емоційно</a:t>
            </a:r>
            <a:r>
              <a:rPr lang="ru-RU" sz="2800" dirty="0"/>
              <a:t> </a:t>
            </a:r>
            <a:r>
              <a:rPr lang="ru-RU" sz="2800" dirty="0" err="1"/>
              <a:t>виразні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різноманітні</a:t>
            </a:r>
            <a:r>
              <a:rPr lang="ru-RU" sz="2800" dirty="0"/>
              <a:t> за </a:t>
            </a:r>
            <a:r>
              <a:rPr lang="ru-RU" sz="2800" dirty="0" err="1"/>
              <a:t>змістом</a:t>
            </a:r>
            <a:r>
              <a:rPr lang="ru-RU" sz="2800" dirty="0"/>
              <a:t>.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них </a:t>
            </a:r>
            <a:r>
              <a:rPr lang="ru-RU" sz="2800" dirty="0" err="1"/>
              <a:t>мають</a:t>
            </a:r>
            <a:endParaRPr lang="ru-RU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     </a:t>
            </a:r>
            <a:r>
              <a:rPr lang="ru-RU" sz="2800" dirty="0" err="1"/>
              <a:t>конкретну</a:t>
            </a:r>
            <a:r>
              <a:rPr lang="ru-RU" sz="2800" dirty="0"/>
              <a:t> </a:t>
            </a:r>
            <a:r>
              <a:rPr lang="ru-RU" sz="2800" dirty="0" err="1"/>
              <a:t>назву</a:t>
            </a:r>
            <a:r>
              <a:rPr lang="ru-RU" sz="2800" dirty="0"/>
              <a:t>: </a:t>
            </a:r>
            <a:endParaRPr 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   «</a:t>
            </a:r>
            <a:r>
              <a:rPr lang="ru-RU" sz="2800" dirty="0" err="1"/>
              <a:t>Тетяна</a:t>
            </a:r>
            <a:r>
              <a:rPr lang="ru-RU" sz="2800" dirty="0"/>
              <a:t>», «</a:t>
            </a:r>
            <a:r>
              <a:rPr lang="ru-RU" sz="2800" dirty="0" err="1"/>
              <a:t>Попадя</a:t>
            </a:r>
            <a:r>
              <a:rPr lang="ru-RU" sz="2800" dirty="0"/>
              <a:t>», </a:t>
            </a:r>
            <a:endParaRPr 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   «Псальма», «</a:t>
            </a:r>
            <a:r>
              <a:rPr lang="ru-RU" sz="2800" dirty="0" err="1"/>
              <a:t>Військова</a:t>
            </a:r>
            <a:r>
              <a:rPr lang="ru-RU" sz="2800" dirty="0"/>
              <a:t>», </a:t>
            </a:r>
            <a:endParaRPr 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   «Соловейко» </a:t>
            </a:r>
            <a:r>
              <a:rPr lang="ru-RU" sz="2800" dirty="0" err="1"/>
              <a:t>і</a:t>
            </a:r>
            <a:r>
              <a:rPr lang="ru-RU" sz="2800" dirty="0"/>
              <a:t> т. д. </a:t>
            </a:r>
            <a:endParaRPr lang="en-US" sz="28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D:\народна музика\i[5]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6324600"/>
            <a:ext cx="5619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imagesCAJBJFP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324601"/>
            <a:ext cx="457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6" descr="знак переходу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324600"/>
            <a:ext cx="3238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2516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 народної музики відносять: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hlinkClick r:id="rId2" tooltip="Народні пісні"/>
              </a:rPr>
              <a:t>народні пісні</a:t>
            </a:r>
            <a:r>
              <a:rPr lang="ru-RU" smtClean="0"/>
              <a:t> (</a:t>
            </a:r>
            <a:r>
              <a:rPr lang="ru-RU" i="1" smtClean="0"/>
              <a:t>обрядові, ліричні, побутові, історичні, жартівливі та сатиричні);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i="1" smtClean="0"/>
          </a:p>
          <a:p>
            <a:pPr eaLnBrk="1" hangingPunct="1">
              <a:defRPr/>
            </a:pPr>
            <a:r>
              <a:rPr lang="ru-RU" sz="3600"/>
              <a:t>інструментальні композиції</a:t>
            </a:r>
            <a:r>
              <a:rPr lang="ru-RU" smtClean="0"/>
              <a:t> ;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z="3600"/>
              <a:t>музику до </a:t>
            </a:r>
            <a:r>
              <a:rPr lang="ru-RU" sz="3600">
                <a:hlinkClick r:id="rId3" tooltip="Танці"/>
              </a:rPr>
              <a:t>танців</a:t>
            </a:r>
            <a:r>
              <a:rPr lang="ru-RU" sz="3600"/>
              <a:t>.</a:t>
            </a: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5" descr="i?id=352614977-1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244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i?id=459495842-4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6" y="1676400"/>
            <a:ext cx="1819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ANd9GcQNy7e22RyubLmo4xgNBxlFCqlUj1mErh7SAeiUWLoOomwITtJe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3505200"/>
            <a:ext cx="20097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imagesCAJBJFPD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324601"/>
            <a:ext cx="457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87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Інтернет - ресурси</a:t>
            </a:r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8534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hlinkClick r:id="rId2"/>
              </a:rPr>
              <a:t>http://mp3files.com.ua/music/</a:t>
            </a:r>
            <a:endParaRPr lang="ru-RU" sz="2400" dirty="0"/>
          </a:p>
          <a:p>
            <a:pPr eaLnBrk="1" hangingPunct="1">
              <a:defRPr/>
            </a:pPr>
            <a:r>
              <a:rPr lang="ru-RU" sz="2400" dirty="0">
                <a:hlinkClick r:id="rId3"/>
              </a:rPr>
              <a:t>http://uk.wikipedia.or</a:t>
            </a:r>
            <a:r>
              <a:rPr lang="en-US" sz="2400" dirty="0">
                <a:hlinkClick r:id="rId3"/>
              </a:rPr>
              <a:t>g</a:t>
            </a:r>
            <a:endParaRPr lang="uk-UA" sz="2400" dirty="0"/>
          </a:p>
          <a:p>
            <a:pPr eaLnBrk="1" hangingPunct="1">
              <a:defRPr/>
            </a:pPr>
            <a:r>
              <a:rPr lang="ru-RU" sz="2400" dirty="0">
                <a:hlinkClick r:id="rId4"/>
              </a:rPr>
              <a:t>http://mp3.retroportal.ru</a:t>
            </a:r>
            <a:endParaRPr lang="ru-RU" sz="2400" dirty="0"/>
          </a:p>
          <a:p>
            <a:pPr eaLnBrk="1" hangingPunct="1">
              <a:defRPr/>
            </a:pPr>
            <a:r>
              <a:rPr lang="ru-RU" sz="2400" dirty="0">
                <a:hlinkClick r:id="rId5"/>
              </a:rPr>
              <a:t>http://muzanator.com/track/</a:t>
            </a:r>
            <a:endParaRPr lang="ru-RU" sz="2400" dirty="0"/>
          </a:p>
          <a:p>
            <a:pPr eaLnBrk="1" hangingPunct="1">
              <a:defRPr/>
            </a:pPr>
            <a:r>
              <a:rPr lang="ru-RU" sz="2400" dirty="0">
                <a:hlinkClick r:id="rId6"/>
              </a:rPr>
              <a:t>http://narodni.com.ua/unt</a:t>
            </a:r>
            <a:endParaRPr lang="ru-RU" sz="2400" dirty="0"/>
          </a:p>
          <a:p>
            <a:pPr eaLnBrk="1" hangingPunct="1">
              <a:defRPr/>
            </a:pPr>
            <a:r>
              <a:rPr lang="ru-RU" sz="2400" dirty="0">
                <a:hlinkClick r:id="rId7"/>
              </a:rPr>
              <a:t>http://www.ukrainian</a:t>
            </a:r>
            <a:r>
              <a:rPr lang="ru-RU" sz="2400" dirty="0"/>
              <a:t> </a:t>
            </a:r>
            <a:r>
              <a:rPr lang="ru-RU" sz="2400" dirty="0" err="1"/>
              <a:t>dancing.com</a:t>
            </a:r>
            <a:r>
              <a:rPr lang="ru-RU" sz="2400" dirty="0"/>
              <a:t>/history6.html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hlinkClick r:id="rId8"/>
              </a:rPr>
              <a:t>http://www.narodmusic.com.ua/</a:t>
            </a:r>
            <a:endParaRPr lang="uk-UA" sz="2400" dirty="0"/>
          </a:p>
          <a:p>
            <a:pPr eaLnBrk="1" hangingPunct="1">
              <a:defRPr/>
            </a:pPr>
            <a:r>
              <a:rPr lang="en-US" sz="2400" dirty="0">
                <a:hlinkClick r:id="rId9"/>
              </a:rPr>
              <a:t>http://proridne.com</a:t>
            </a:r>
            <a:endParaRPr lang="uk-UA" sz="2400" dirty="0"/>
          </a:p>
          <a:p>
            <a:pPr eaLnBrk="1" hangingPunct="1">
              <a:defRPr/>
            </a:pPr>
            <a:r>
              <a:rPr lang="en-US" sz="2400" dirty="0">
                <a:hlinkClick r:id="rId10"/>
              </a:rPr>
              <a:t>http://kozaky.kiev.ua/instruments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hlinkClick r:id="rId11"/>
              </a:rPr>
              <a:t>http://www.slovopedia.com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http://www.horeograf.com/muzyka/narodnyj-tanec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94876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/>
              <a:t/>
            </a:r>
            <a:br>
              <a:rPr lang="uk-UA" sz="4000"/>
            </a:br>
            <a:r>
              <a:rPr lang="uk-UA" sz="4000"/>
              <a:t>Українська народна музика</a:t>
            </a:r>
            <a:br>
              <a:rPr lang="uk-UA" sz="4000"/>
            </a:br>
            <a:endParaRPr lang="ru-RU" sz="400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715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/>
              <a:t>    Музичність та співучість є одними з характерних рис </a:t>
            </a:r>
            <a:r>
              <a:rPr lang="ru-RU" sz="2800">
                <a:hlinkClick r:id="rId4" tooltip="Українці"/>
              </a:rPr>
              <a:t>українського народу</a:t>
            </a:r>
            <a:r>
              <a:rPr lang="ru-RU" sz="2800"/>
              <a:t>, музичні традиції на території сучасної України сягають прадавніх часів. Знайдені київськими археологами в околицях </a:t>
            </a:r>
            <a:r>
              <a:rPr lang="ru-RU" sz="2800">
                <a:hlinkClick r:id="rId5" tooltip="Чернігів"/>
              </a:rPr>
              <a:t>Чернігова</a:t>
            </a:r>
            <a:r>
              <a:rPr lang="ru-RU" sz="2800"/>
              <a:t> музичні інструменти — </a:t>
            </a:r>
            <a:r>
              <a:rPr lang="ru-RU" sz="2800" i="1" u="sng">
                <a:hlinkClick r:id="rId6" tooltip="Тріскачка (ще не написана)"/>
              </a:rPr>
              <a:t>тріскачки</a:t>
            </a:r>
            <a:r>
              <a:rPr lang="ru-RU" sz="2800"/>
              <a:t> з бивнів </a:t>
            </a:r>
            <a:r>
              <a:rPr lang="ru-RU" sz="2800" i="1">
                <a:hlinkClick r:id="rId7" tooltip="Мамонт"/>
              </a:rPr>
              <a:t>мамонта</a:t>
            </a:r>
            <a:r>
              <a:rPr lang="ru-RU" sz="2800"/>
              <a:t> датують віком 20 тисяч років. До того ж періоду відносять </a:t>
            </a:r>
            <a:r>
              <a:rPr lang="ru-RU" sz="2800" i="1">
                <a:hlinkClick r:id="rId8" tooltip="Флейта"/>
              </a:rPr>
              <a:t>флейти</a:t>
            </a:r>
            <a:r>
              <a:rPr lang="ru-RU" sz="2800"/>
              <a:t>, знайдені на стоянці </a:t>
            </a:r>
            <a:r>
              <a:rPr lang="ru-RU" sz="2800">
                <a:hlinkClick r:id="rId9" tooltip="Молодове (ще не написана)"/>
              </a:rPr>
              <a:t>Молодове</a:t>
            </a:r>
            <a:r>
              <a:rPr lang="ru-RU" sz="2800"/>
              <a:t> (</a:t>
            </a:r>
            <a:r>
              <a:rPr lang="ru-RU" sz="2800">
                <a:hlinkClick r:id="rId10" tooltip="Чернівецька область"/>
              </a:rPr>
              <a:t>Чернівецька область</a:t>
            </a:r>
            <a:r>
              <a:rPr lang="ru-RU" sz="2800"/>
              <a:t>).</a:t>
            </a:r>
          </a:p>
        </p:txBody>
      </p:sp>
      <p:pic>
        <p:nvPicPr>
          <p:cNvPr id="7172" name="Picture 6" descr="ANd9GcSnj5Xl2-AAR3Zcji4XybdmWufgkWfruVlF0bFPeJV6XySmOwr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295401"/>
            <a:ext cx="3571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ANd9GcTImbMLjoBBUK0d_OMDNOaXtZsvGtZFuVWupDJ2UpHdvb8lD_0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1940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ANd9GcQO7TkdSoVoH5Umyn7PguLz-fzEofnSZhuzVuamy_kpGkF4-2go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2667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5 Не шуми, калинонь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734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36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5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1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/>
              </a:rPr>
              <a:t>УКРАЇНСЬКА НАРОДНО-ПІСЕННА ТВОРЧІСТЬ </a:t>
            </a:r>
          </a:p>
          <a:p>
            <a:pPr eaLnBrk="1" hangingPunct="1">
              <a:defRPr/>
            </a:pPr>
            <a:endParaRPr lang="uk-UA" b="1" dirty="0" smtClean="0">
              <a:effectLst/>
            </a:endParaRPr>
          </a:p>
          <a:p>
            <a:pPr eaLnBrk="1" hangingPunct="1">
              <a:defRPr/>
            </a:pPr>
            <a:r>
              <a:rPr lang="ru-RU" b="1" dirty="0" smtClean="0">
                <a:effectLst/>
              </a:rPr>
              <a:t>УКРАЇНСЬКИЙ ІНСТРУМЕНТАЛЬНИЙ ФОЛЬКЛОР ТА НАРОДНІ ІНСТРУМЕНТИ </a:t>
            </a:r>
          </a:p>
          <a:p>
            <a:pPr eaLnBrk="1" hangingPunct="1">
              <a:defRPr/>
            </a:pPr>
            <a:endParaRPr lang="ru-RU" b="1" dirty="0" smtClean="0">
              <a:effectLst/>
            </a:endParaRPr>
          </a:p>
          <a:p>
            <a:pPr eaLnBrk="1" hangingPunct="1">
              <a:defRPr/>
            </a:pPr>
            <a:r>
              <a:rPr lang="ru-RU" b="1" dirty="0" smtClean="0">
                <a:effectLst/>
              </a:rPr>
              <a:t>УКРАЇНСЬКІ НАРОДНІ ТАНЦІ</a:t>
            </a:r>
            <a:endParaRPr lang="ru-RU" dirty="0" smtClean="0"/>
          </a:p>
        </p:txBody>
      </p:sp>
      <p:pic>
        <p:nvPicPr>
          <p:cNvPr id="8195" name="Рисунок 5" descr="знак переходу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238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6" descr="знак переходу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76600"/>
            <a:ext cx="3238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 descr="знак переходу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19600"/>
            <a:ext cx="3238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368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НАРОДНО-ПІСЕННА ТВОРЧІСТЬ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 практику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в </a:t>
            </a:r>
            <a:r>
              <a:rPr lang="ru-RU" dirty="0" err="1" smtClean="0"/>
              <a:t>найдавніші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на </a:t>
            </a:r>
            <a:r>
              <a:rPr lang="ru-RU" dirty="0" err="1" smtClean="0"/>
              <a:t>теренах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судити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старовинних</a:t>
            </a:r>
            <a:r>
              <a:rPr lang="ru-RU" dirty="0" smtClean="0"/>
              <a:t> </a:t>
            </a:r>
            <a:r>
              <a:rPr lang="ru-RU" dirty="0" err="1" smtClean="0"/>
              <a:t>обрядових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відбитком</a:t>
            </a:r>
            <a:r>
              <a:rPr lang="ru-RU" dirty="0" smtClean="0"/>
              <a:t> </a:t>
            </a:r>
            <a:r>
              <a:rPr lang="ru-RU" dirty="0" err="1" smtClean="0"/>
              <a:t>цільного</a:t>
            </a:r>
            <a:r>
              <a:rPr lang="ru-RU" dirty="0" smtClean="0"/>
              <a:t> </a:t>
            </a:r>
            <a:r>
              <a:rPr lang="ru-RU" dirty="0" err="1" smtClean="0"/>
              <a:t>світогляду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первісної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розкриває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народу до </a:t>
            </a:r>
            <a:r>
              <a:rPr lang="ru-RU" dirty="0" err="1" smtClean="0"/>
              <a:t>природи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" name="7 Віночок укр мелоді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580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ru-RU" sz="3200"/>
              <a:t>   За своїм значенням у житті народу, за тематикою, сюжетом і музичними властивостями українська народна пісня поділяється на безліч різноманітних жанрів, що об'єднуються певною системою ознак. </a:t>
            </a:r>
            <a:endParaRPr lang="ru-RU" smtClean="0"/>
          </a:p>
        </p:txBody>
      </p:sp>
      <p:pic>
        <p:nvPicPr>
          <p:cNvPr id="10243" name="Picture 11" descr="1318861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581401"/>
            <a:ext cx="21621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3" descr="imag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27432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8763038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814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12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>
                <a:hlinkClick r:id="rId2" tooltip="Обрядові та обрядово-календарні пісні"/>
              </a:rPr>
              <a:t>Календарно-обрядові</a:t>
            </a:r>
            <a:r>
              <a:rPr lang="ru-RU" sz="2000"/>
              <a:t> — </a:t>
            </a:r>
            <a:r>
              <a:rPr lang="ru-RU" sz="2000">
                <a:hlinkClick r:id="rId3" tooltip="Веснянки"/>
              </a:rPr>
              <a:t>веснянки</a:t>
            </a:r>
            <a:r>
              <a:rPr lang="ru-RU" sz="2000"/>
              <a:t>, </a:t>
            </a:r>
            <a:r>
              <a:rPr lang="ru-RU" sz="2000">
                <a:hlinkClick r:id="rId4" tooltip="Щедрівки"/>
              </a:rPr>
              <a:t>щедрівки</a:t>
            </a:r>
            <a:r>
              <a:rPr lang="ru-RU" sz="2000"/>
              <a:t>, </a:t>
            </a:r>
            <a:r>
              <a:rPr lang="ru-RU" sz="2000">
                <a:hlinkClick r:id="rId5" tooltip="Гаївки"/>
              </a:rPr>
              <a:t>гаївки</a:t>
            </a:r>
            <a:r>
              <a:rPr lang="ru-RU" sz="2000"/>
              <a:t>, </a:t>
            </a:r>
            <a:r>
              <a:rPr lang="ru-RU" sz="2000">
                <a:hlinkClick r:id="rId6" tooltip="Колядки"/>
              </a:rPr>
              <a:t>колядки</a:t>
            </a:r>
            <a:r>
              <a:rPr lang="ru-RU" sz="2000"/>
              <a:t>, </a:t>
            </a:r>
            <a:r>
              <a:rPr lang="ru-RU" sz="2000">
                <a:hlinkClick r:id="rId7" tooltip="Купальські пісні"/>
              </a:rPr>
              <a:t>купальські</a:t>
            </a:r>
            <a:r>
              <a:rPr lang="ru-RU" sz="2000"/>
              <a:t>, </a:t>
            </a:r>
            <a:r>
              <a:rPr lang="ru-RU" sz="2000">
                <a:hlinkClick r:id="rId8" tooltip="Обжинкові пісні"/>
              </a:rPr>
              <a:t>обжинкові</a:t>
            </a:r>
            <a:r>
              <a:rPr lang="ru-RU" sz="2000"/>
              <a:t> та ін.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Родинно-обрядові</a:t>
            </a:r>
            <a:r>
              <a:rPr lang="ru-RU" sz="2000"/>
              <a:t>  та </a:t>
            </a:r>
            <a:r>
              <a:rPr lang="ru-RU" sz="2000" b="1"/>
              <a:t>побутові</a:t>
            </a:r>
            <a:r>
              <a:rPr lang="ru-RU" sz="2000"/>
              <a:t>— </a:t>
            </a:r>
            <a:r>
              <a:rPr lang="ru-RU" sz="2000">
                <a:hlinkClick r:id="rId9" tooltip="Весільні пісні"/>
              </a:rPr>
              <a:t>весільні</a:t>
            </a:r>
            <a:r>
              <a:rPr lang="ru-RU" sz="2000"/>
              <a:t>, жартівливі, танцювальні (в тому числі </a:t>
            </a:r>
            <a:r>
              <a:rPr lang="ru-RU" sz="2000">
                <a:hlinkClick r:id="rId10" tooltip="Коломийки"/>
              </a:rPr>
              <a:t>коломийки</a:t>
            </a:r>
            <a:r>
              <a:rPr lang="ru-RU" sz="2000"/>
              <a:t>), </a:t>
            </a:r>
            <a:r>
              <a:rPr lang="ru-RU" sz="2000">
                <a:hlinkClick r:id="rId11" tooltip="Частівки"/>
              </a:rPr>
              <a:t>частівки</a:t>
            </a:r>
            <a:r>
              <a:rPr lang="ru-RU" sz="2000"/>
              <a:t>, </a:t>
            </a:r>
            <a:r>
              <a:rPr lang="ru-RU" sz="2000">
                <a:hlinkClick r:id="rId12" tooltip="Колискові (ще не написана)"/>
              </a:rPr>
              <a:t>колискові</a:t>
            </a:r>
            <a:r>
              <a:rPr lang="ru-RU" sz="2000"/>
              <a:t>, поховальні, </a:t>
            </a:r>
            <a:r>
              <a:rPr lang="ru-RU" sz="2000">
                <a:hlinkClick r:id="rId13" tooltip="Голосіння"/>
              </a:rPr>
              <a:t>голосіння</a:t>
            </a:r>
            <a:r>
              <a:rPr lang="ru-RU" sz="2000"/>
              <a:t> та ін.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Кріпацького побуту</a:t>
            </a:r>
            <a:r>
              <a:rPr lang="ru-RU" sz="2000"/>
              <a:t> — чумацькі, наймитські, бурлацькі тощо;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>
                <a:hlinkClick r:id="rId14" tooltip="Історичні пісні"/>
              </a:rPr>
              <a:t>Історичні пісні</a:t>
            </a:r>
            <a:r>
              <a:rPr lang="ru-RU" sz="2000"/>
              <a:t> і </a:t>
            </a:r>
            <a:r>
              <a:rPr lang="ru-RU" sz="2000" b="1">
                <a:hlinkClick r:id="rId15" tooltip="Дума"/>
              </a:rPr>
              <a:t>думи</a:t>
            </a:r>
            <a:r>
              <a:rPr lang="ru-RU" sz="20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Солдатського побуту</a:t>
            </a:r>
            <a:r>
              <a:rPr lang="ru-RU" sz="2000"/>
              <a:t> — рекрутські, солдатські, </a:t>
            </a:r>
            <a:r>
              <a:rPr lang="ru-RU" sz="2000">
                <a:hlinkClick r:id="rId16" tooltip="Стрілецькі пісні"/>
              </a:rPr>
              <a:t>стрілецькі</a:t>
            </a:r>
            <a:r>
              <a:rPr lang="ru-RU" sz="2000"/>
              <a:t>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>
                <a:hlinkClick r:id="rId17" tooltip="Ліричні пісні та балади"/>
              </a:rPr>
              <a:t>Ліричні пісні та балади</a:t>
            </a:r>
            <a:r>
              <a:rPr lang="ru-RU" sz="200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Найтиповішими жанрами української пісні є:</a:t>
            </a:r>
          </a:p>
        </p:txBody>
      </p:sp>
      <p:pic>
        <p:nvPicPr>
          <p:cNvPr id="11268" name="Picture 5" descr="imagesCAJBJFPD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300788"/>
            <a:ext cx="5334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 descr="знак переходу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24600"/>
            <a:ext cx="3238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567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ІНСТРУМЕНТАЛЬНИЙ ФОЛЬКЛОР ТА НАРОДНІ ІНСТРУМЕНТИ</a:t>
            </a:r>
            <a:r>
              <a:rPr lang="ru-RU" sz="40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791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Важливе місце в українській музичній культурі займає інструментальний фольклор. Музичний інструментарій України вельми багатий і різноманітний та включає широкий ряд </a:t>
            </a:r>
            <a:r>
              <a:rPr lang="ru-RU" sz="2400">
                <a:hlinkClick r:id="rId4" tooltip="Духові музичні інструменти"/>
              </a:rPr>
              <a:t>духових</a:t>
            </a:r>
            <a:r>
              <a:rPr lang="ru-RU" sz="2400"/>
              <a:t>, </a:t>
            </a:r>
            <a:r>
              <a:rPr lang="ru-RU" sz="2400">
                <a:hlinkClick r:id="rId5" tooltip="Струнні музичні інструменти"/>
              </a:rPr>
              <a:t>струнних</a:t>
            </a:r>
            <a:r>
              <a:rPr lang="ru-RU" sz="2400"/>
              <a:t> та </a:t>
            </a:r>
            <a:r>
              <a:rPr lang="ru-RU" sz="2400">
                <a:hlinkClick r:id="rId6" tooltip="Ударні музичні інструменти"/>
              </a:rPr>
              <a:t>ударних</a:t>
            </a:r>
            <a:r>
              <a:rPr lang="ru-RU" sz="2400"/>
              <a:t> інструментів. Значна частина українських народних музичних інструментів сягають часів </a:t>
            </a:r>
            <a:r>
              <a:rPr lang="ru-RU" sz="2400">
                <a:hlinkClick r:id="rId7" tooltip="Київська Русь"/>
              </a:rPr>
              <a:t>Русі</a:t>
            </a:r>
            <a:r>
              <a:rPr lang="ru-RU" sz="2400"/>
              <a:t>, інші інструменті (наприклад, </a:t>
            </a:r>
            <a:r>
              <a:rPr lang="ru-RU" sz="2400">
                <a:hlinkClick r:id="rId8" tooltip="Скрипка"/>
              </a:rPr>
              <a:t>скрипка</a:t>
            </a:r>
            <a:r>
              <a:rPr lang="ru-RU" sz="2400"/>
              <a:t>) прийнялися на українському ґрунті пізніше, проте набули своїх виконавських традицій і особливостей.</a:t>
            </a:r>
          </a:p>
        </p:txBody>
      </p:sp>
      <p:pic>
        <p:nvPicPr>
          <p:cNvPr id="24580" name="Picture 4" descr="IMG_08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ANd9GcQtFHF7TK8nvWLGPZiCG8pmDmyMbZGWNDQAZwK9ZrUm4BDu1HCLD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962400"/>
            <a:ext cx="2847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0 укр.народні мелодії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811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1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4578" grpId="0"/>
      <p:bldP spid="24579" grpId="0" build="p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1162</Words>
  <Application>Microsoft Office PowerPoint</Application>
  <PresentationFormat>Широкоэкранный</PresentationFormat>
  <Paragraphs>119</Paragraphs>
  <Slides>30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Клен</vt:lpstr>
      <vt:lpstr>1_Клен</vt:lpstr>
      <vt:lpstr>2_Клен</vt:lpstr>
      <vt:lpstr>УКРАЇНСЬКА НАРОДНА МУЗИКА</vt:lpstr>
      <vt:lpstr>НАРОДНА МУЗИКА</vt:lpstr>
      <vt:lpstr>До народної музики відносять:</vt:lpstr>
      <vt:lpstr> Українська народна музика </vt:lpstr>
      <vt:lpstr>Презентация PowerPoint</vt:lpstr>
      <vt:lpstr>НАРОДНО-ПІСЕННА ТВОРЧІСТЬ </vt:lpstr>
      <vt:lpstr>Презентация PowerPoint</vt:lpstr>
      <vt:lpstr>Найтиповішими жанрами української пісні є:</vt:lpstr>
      <vt:lpstr>ІНСТРУМЕНТАЛЬНИЙ ФОЛЬКЛОР ТА НАРОДНІ ІНСТРУМЕНТИ </vt:lpstr>
      <vt:lpstr> Українські народні музичні інструменти  </vt:lpstr>
      <vt:lpstr>Види українських народних інструментів:</vt:lpstr>
      <vt:lpstr>Найпоширеніші  українські народні інструменти:</vt:lpstr>
      <vt:lpstr>КОЗОБАС</vt:lpstr>
      <vt:lpstr>БАНДУРА</vt:lpstr>
      <vt:lpstr>ЦИМБАЛИ</vt:lpstr>
      <vt:lpstr>   ЛІРА</vt:lpstr>
      <vt:lpstr>ОКАРИНА</vt:lpstr>
      <vt:lpstr>СОПІЛКА</vt:lpstr>
      <vt:lpstr>   БУБОН</vt:lpstr>
      <vt:lpstr>  БУГАЙ</vt:lpstr>
      <vt:lpstr>ТРЕМБІТА</vt:lpstr>
      <vt:lpstr>Українські народні танці : </vt:lpstr>
      <vt:lpstr> Гопак </vt:lpstr>
      <vt:lpstr>Аркан </vt:lpstr>
      <vt:lpstr>Метелиця</vt:lpstr>
      <vt:lpstr>Козачок  </vt:lpstr>
      <vt:lpstr>ХОРОВОДИ </vt:lpstr>
      <vt:lpstr> За темами хороводи можна поділити на три групи: </vt:lpstr>
      <vt:lpstr>Польки та кадрилі </vt:lpstr>
      <vt:lpstr>Інтернет - ресурси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НАРОДНА МУЗИКА</dc:title>
  <dc:creator>Пользователь Windows</dc:creator>
  <cp:lastModifiedBy>Пользователь Windows</cp:lastModifiedBy>
  <cp:revision>2</cp:revision>
  <dcterms:created xsi:type="dcterms:W3CDTF">2014-11-19T19:23:33Z</dcterms:created>
  <dcterms:modified xsi:type="dcterms:W3CDTF">2014-11-19T19:33:52Z</dcterms:modified>
</cp:coreProperties>
</file>