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E727-364F-499B-9D26-2092E515E53A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5DD0-4447-47BD-B89C-2B2C9D855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E727-364F-499B-9D26-2092E515E53A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5DD0-4447-47BD-B89C-2B2C9D855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E727-364F-499B-9D26-2092E515E53A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5DD0-4447-47BD-B89C-2B2C9D855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E727-364F-499B-9D26-2092E515E53A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5DD0-4447-47BD-B89C-2B2C9D855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E727-364F-499B-9D26-2092E515E53A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5DD0-4447-47BD-B89C-2B2C9D855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E727-364F-499B-9D26-2092E515E53A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5DD0-4447-47BD-B89C-2B2C9D855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E727-364F-499B-9D26-2092E515E53A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5DD0-4447-47BD-B89C-2B2C9D855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E727-364F-499B-9D26-2092E515E53A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5DD0-4447-47BD-B89C-2B2C9D855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E727-364F-499B-9D26-2092E515E53A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5DD0-4447-47BD-B89C-2B2C9D855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E727-364F-499B-9D26-2092E515E53A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5DD0-4447-47BD-B89C-2B2C9D855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E727-364F-499B-9D26-2092E515E53A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5DD0-4447-47BD-B89C-2B2C9D855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DE727-364F-499B-9D26-2092E515E53A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F5DD0-4447-47BD-B89C-2B2C9D8552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dith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9124" cy="6858000"/>
          </a:xfrm>
          <a:prstGeom prst="rect">
            <a:avLst/>
          </a:prstGeom>
        </p:spPr>
      </p:pic>
      <p:pic>
        <p:nvPicPr>
          <p:cNvPr id="5" name="Рисунок 4" descr="i_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0"/>
            <a:ext cx="500062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14290"/>
            <a:ext cx="218499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Холодной декабрьской ночью 1915 года полицейский услышал крики. Когда прибежал, увидел рожавшую женщину. Новорожденную девочку она завернула в плащ полицейского и назвала </a:t>
            </a:r>
            <a:r>
              <a:rPr lang="ru-RU" sz="1600" dirty="0" err="1" smtClean="0">
                <a:solidFill>
                  <a:srgbClr val="FF0000"/>
                </a:solidFill>
              </a:rPr>
              <a:t>Эдит</a:t>
            </a:r>
            <a:r>
              <a:rPr lang="ru-RU" sz="1600" dirty="0" smtClean="0">
                <a:solidFill>
                  <a:srgbClr val="FF0000"/>
                </a:solidFill>
              </a:rPr>
              <a:t>. Вот, пожалуй, и все, что циркачка </a:t>
            </a:r>
            <a:r>
              <a:rPr lang="ru-RU" sz="1600" dirty="0" err="1" smtClean="0">
                <a:solidFill>
                  <a:srgbClr val="FF0000"/>
                </a:solidFill>
              </a:rPr>
              <a:t>Анетт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Майар</a:t>
            </a:r>
            <a:r>
              <a:rPr lang="ru-RU" sz="1600" dirty="0" smtClean="0">
                <a:solidFill>
                  <a:srgbClr val="FF0000"/>
                </a:solidFill>
              </a:rPr>
              <a:t> сделала для дочки, прежде чем отдать ее на воспитание своим родителям и благоразумно скрыться. Отец малышки Луи </a:t>
            </a:r>
            <a:r>
              <a:rPr lang="ru-RU" sz="1600" dirty="0" err="1" smtClean="0">
                <a:solidFill>
                  <a:srgbClr val="FF0000"/>
                </a:solidFill>
              </a:rPr>
              <a:t>Гасьон</a:t>
            </a:r>
            <a:r>
              <a:rPr lang="ru-RU" sz="1600" dirty="0" smtClean="0">
                <a:solidFill>
                  <a:srgbClr val="FF0000"/>
                </a:solidFill>
              </a:rPr>
              <a:t> сразу после ее рождения уехал на фронт. Так появилась на свет великая </a:t>
            </a:r>
            <a:r>
              <a:rPr lang="ru-RU" sz="1600" dirty="0" err="1" smtClean="0">
                <a:solidFill>
                  <a:srgbClr val="FF0000"/>
                </a:solidFill>
              </a:rPr>
              <a:t>Эдит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Пиаф</a:t>
            </a:r>
            <a:r>
              <a:rPr lang="ru-RU" sz="1600" dirty="0" smtClean="0">
                <a:solidFill>
                  <a:srgbClr val="FF0000"/>
                </a:solidFill>
              </a:rPr>
              <a:t>.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dith-piaf_Northf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828680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0430" y="3786190"/>
            <a:ext cx="4857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Но в 47 лет </a:t>
            </a:r>
            <a:r>
              <a:rPr lang="ru-RU" dirty="0" err="1" smtClean="0">
                <a:solidFill>
                  <a:schemeClr val="bg1"/>
                </a:solidFill>
              </a:rPr>
              <a:t>Пиаф</a:t>
            </a:r>
            <a:r>
              <a:rPr lang="ru-RU" dirty="0" smtClean="0">
                <a:solidFill>
                  <a:schemeClr val="bg1"/>
                </a:solidFill>
              </a:rPr>
              <a:t> опять влюбилась, на этот раз в 27-летнего грека, парикмахера Тео, которого она, как и Ива </a:t>
            </a:r>
            <a:r>
              <a:rPr lang="ru-RU" dirty="0" err="1" smtClean="0">
                <a:solidFill>
                  <a:schemeClr val="bg1"/>
                </a:solidFill>
              </a:rPr>
              <a:t>Монтана</a:t>
            </a:r>
            <a:r>
              <a:rPr lang="ru-RU" dirty="0" smtClean="0">
                <a:solidFill>
                  <a:schemeClr val="bg1"/>
                </a:solidFill>
              </a:rPr>
              <a:t>, вывела на сцену. </a:t>
            </a:r>
            <a:r>
              <a:rPr lang="ru-RU" dirty="0" err="1" smtClean="0">
                <a:solidFill>
                  <a:schemeClr val="bg1"/>
                </a:solidFill>
              </a:rPr>
              <a:t>Эдит</a:t>
            </a:r>
            <a:r>
              <a:rPr lang="ru-RU" dirty="0" smtClean="0">
                <a:solidFill>
                  <a:schemeClr val="bg1"/>
                </a:solidFill>
              </a:rPr>
              <a:t> придумала ему псевдоним </a:t>
            </a:r>
            <a:r>
              <a:rPr lang="ru-RU" dirty="0" err="1" smtClean="0">
                <a:solidFill>
                  <a:schemeClr val="bg1"/>
                </a:solidFill>
              </a:rPr>
              <a:t>Сарапо</a:t>
            </a:r>
            <a:r>
              <a:rPr lang="ru-RU" dirty="0" smtClean="0">
                <a:solidFill>
                  <a:schemeClr val="bg1"/>
                </a:solidFill>
              </a:rPr>
              <a:t> (по-гречески «я очень тебя люблю»). Тео хотел венчаться только в греческой церкви и ради него </a:t>
            </a:r>
            <a:r>
              <a:rPr lang="ru-RU" dirty="0" err="1" smtClean="0">
                <a:solidFill>
                  <a:schemeClr val="bg1"/>
                </a:solidFill>
              </a:rPr>
              <a:t>Пиаф</a:t>
            </a:r>
            <a:r>
              <a:rPr lang="ru-RU" dirty="0" smtClean="0">
                <a:solidFill>
                  <a:schemeClr val="bg1"/>
                </a:solidFill>
              </a:rPr>
              <a:t> перешла из </a:t>
            </a:r>
            <a:r>
              <a:rPr lang="ru-RU" dirty="0" err="1" smtClean="0">
                <a:solidFill>
                  <a:schemeClr val="bg1"/>
                </a:solidFill>
              </a:rPr>
              <a:t>Римо-католицизма</a:t>
            </a:r>
            <a:r>
              <a:rPr lang="ru-RU" dirty="0" smtClean="0">
                <a:solidFill>
                  <a:schemeClr val="bg1"/>
                </a:solidFill>
              </a:rPr>
              <a:t> в Православие. С ним она была до своей смерти. </a:t>
            </a:r>
            <a:r>
              <a:rPr lang="ru-RU" dirty="0" err="1" smtClean="0">
                <a:solidFill>
                  <a:schemeClr val="bg1"/>
                </a:solidFill>
              </a:rPr>
              <a:t>Сарапо</a:t>
            </a:r>
            <a:r>
              <a:rPr lang="ru-RU" dirty="0" smtClean="0">
                <a:solidFill>
                  <a:schemeClr val="bg1"/>
                </a:solidFill>
              </a:rPr>
              <a:t> пережил её на семь лет, он погиб в автокатастрофе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a294cff10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0"/>
            <a:ext cx="742955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0"/>
            <a:ext cx="33575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25 сентября 1962 года </a:t>
            </a:r>
            <a:r>
              <a:rPr lang="ru-RU" dirty="0" err="1" smtClean="0">
                <a:solidFill>
                  <a:schemeClr val="bg1"/>
                </a:solidFill>
              </a:rPr>
              <a:t>Эдит</a:t>
            </a:r>
            <a:r>
              <a:rPr lang="ru-RU" dirty="0" smtClean="0">
                <a:solidFill>
                  <a:schemeClr val="bg1"/>
                </a:solidFill>
              </a:rPr>
              <a:t> пела с высоты Эйфелевой башни по случаю премьеры фильма «Самый длинный день» песни «Нет, я ни о чём не жалею», «Толпа», «Милорд», «Ты не слышишь», «Право любить». Её слушал весь Париж.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_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i_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0"/>
            <a:ext cx="478631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718679"/>
            <a:ext cx="47149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 писала сестра </a:t>
            </a:r>
            <a:r>
              <a:rPr lang="ru-RU" dirty="0" err="1" smtClean="0">
                <a:solidFill>
                  <a:schemeClr val="bg1"/>
                </a:solidFill>
              </a:rPr>
              <a:t>Эдит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Пиаф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Симона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Берто</a:t>
            </a:r>
            <a:r>
              <a:rPr lang="ru-RU" dirty="0" smtClean="0">
                <a:solidFill>
                  <a:schemeClr val="bg1"/>
                </a:solidFill>
              </a:rPr>
              <a:t>: «Тео любил ее так, как никто. От нее он не ждал ничего, ему было известно, что </a:t>
            </a:r>
            <a:r>
              <a:rPr lang="ru-RU" dirty="0" err="1" smtClean="0">
                <a:solidFill>
                  <a:schemeClr val="bg1"/>
                </a:solidFill>
              </a:rPr>
              <a:t>Эдит</a:t>
            </a:r>
            <a:r>
              <a:rPr lang="ru-RU" dirty="0" smtClean="0">
                <a:solidFill>
                  <a:schemeClr val="bg1"/>
                </a:solidFill>
              </a:rPr>
              <a:t> неизлечимо больна. Он сумел до последнего ее вздоха дарить ей то, ради чего она жила — любовь». 25 сентября 1962 года </a:t>
            </a:r>
            <a:r>
              <a:rPr lang="ru-RU" dirty="0" err="1" smtClean="0">
                <a:solidFill>
                  <a:schemeClr val="bg1"/>
                </a:solidFill>
              </a:rPr>
              <a:t>Эдит</a:t>
            </a:r>
            <a:r>
              <a:rPr lang="ru-RU" dirty="0" smtClean="0">
                <a:solidFill>
                  <a:schemeClr val="bg1"/>
                </a:solidFill>
              </a:rPr>
              <a:t> пела с высоты Эйфелевой башни по случаю премьеры фильма «Самый длинный день» песни «Нет, я ни о чем не жалею», «Толпа», «Милорд», «Ты не слышишь», «Право любить».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_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2034" y="1285860"/>
            <a:ext cx="40719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Она не умела сдерживать себя, она должна была себя тратить, тратить до конца. В ее доме я была на положении «провинциальной кузины». Она была занята только своими собственными чувствами, своей профессией, своей любовью к миру и своей собственной любовью. Для меня она оставалась «воробушком» – так ведь ее называли, но она также была и Иезавелью с ее ненасытной жаждой любви и впечатлений, которыми она возмещала ощущение неполноценности из-за своего «безобразия» (как она считала).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_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0062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3208" y="2610683"/>
            <a:ext cx="60007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Мы собирались в аэропорт встречать Марселя </a:t>
            </a:r>
            <a:r>
              <a:rPr lang="ru-RU" dirty="0" err="1" smtClean="0"/>
              <a:t>Сердана</a:t>
            </a:r>
            <a:r>
              <a:rPr lang="ru-RU" dirty="0" smtClean="0"/>
              <a:t>. Она еще спала, когда пришло известие, что его самолет разбился над Азорскими островами. Пришлось разбудить ее и сообщить о случившемся. Потом последовали врачи, таблетки, уколы.</a:t>
            </a:r>
          </a:p>
          <a:p>
            <a:r>
              <a:rPr lang="ru-RU" dirty="0" smtClean="0"/>
              <a:t>   Я была убеждена, что она отменит свое выступление в «Версале», но она даже слышать об этом не хотела.</a:t>
            </a:r>
          </a:p>
          <a:p>
            <a:r>
              <a:rPr lang="ru-RU" dirty="0" smtClean="0"/>
              <a:t>   Я выполняла ее пожелания, но считала необходимым оговорить с дирижером сокращение программы – исключить «Гимн любви», сделать так, чтобы в этот вечер она его не пела. Я попросила осветителя убавить яркость прожектора и затем уже направилась к </a:t>
            </a:r>
            <a:r>
              <a:rPr lang="ru-RU" dirty="0" err="1" smtClean="0"/>
              <a:t>Пиаф</a:t>
            </a:r>
            <a:r>
              <a:rPr lang="ru-RU" dirty="0" smtClean="0"/>
              <a:t>. Она сидела тихо и спокойно и была полна решимости непременно исполнить «Гимн любви», где были слова, которых все мы так боялись: «Если ты умрешь, я тоже хочу умереть»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624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6380" y="1571612"/>
            <a:ext cx="30003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Она не сломалась. Она пела, как будто ничего не произошло, никакой трагедии. И не потому, что она доказывала своим искусством верность старому театральному принципу: «Что бы ни случилось – представление продолжается». Свою боль, страдание, горе вложила она в песню, она пела лучше, чем когда-либо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_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5250" y="0"/>
            <a:ext cx="92392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785794"/>
            <a:ext cx="42148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 октября 1963 года </a:t>
            </a:r>
            <a:r>
              <a:rPr lang="ru-RU" dirty="0" err="1" smtClean="0"/>
              <a:t>Эдит</a:t>
            </a:r>
            <a:r>
              <a:rPr lang="ru-RU" dirty="0" smtClean="0"/>
              <a:t> </a:t>
            </a:r>
            <a:r>
              <a:rPr lang="ru-RU" dirty="0" err="1" smtClean="0"/>
              <a:t>Пиаф</a:t>
            </a:r>
            <a:r>
              <a:rPr lang="ru-RU" dirty="0" smtClean="0"/>
              <a:t> не стало. Тело певицы было перевезено из города </a:t>
            </a:r>
            <a:r>
              <a:rPr lang="ru-RU" dirty="0" err="1" smtClean="0"/>
              <a:t>Грасса</a:t>
            </a:r>
            <a:r>
              <a:rPr lang="ru-RU" dirty="0" smtClean="0"/>
              <a:t>, где она скончалась, в Париж в обстановке секретности, и официально о её кончине было объявлено в Париже только 11 октября 1963 года (с чем связаны ошибки в некоторых источниках). В тот же день, 11 октября 1963 ушёл из жизни друг </a:t>
            </a:r>
            <a:r>
              <a:rPr lang="ru-RU" dirty="0" err="1" smtClean="0"/>
              <a:t>Пиаф</a:t>
            </a:r>
            <a:r>
              <a:rPr lang="ru-RU" dirty="0" smtClean="0"/>
              <a:t> Жан Кокто. Существует мнение, что он скончался, узнав о смерти </a:t>
            </a:r>
            <a:r>
              <a:rPr lang="ru-RU" dirty="0" err="1" smtClean="0"/>
              <a:t>Пиаф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f24bf3cb84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0"/>
            <a:ext cx="771530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0"/>
            <a:ext cx="70723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четырнадцать лет </a:t>
            </a:r>
            <a:r>
              <a:rPr lang="ru-RU" dirty="0" err="1" smtClean="0">
                <a:solidFill>
                  <a:schemeClr val="bg1"/>
                </a:solidFill>
              </a:rPr>
              <a:t>Эдит</a:t>
            </a:r>
            <a:r>
              <a:rPr lang="ru-RU" dirty="0" smtClean="0">
                <a:solidFill>
                  <a:schemeClr val="bg1"/>
                </a:solidFill>
              </a:rPr>
              <a:t> решила, что уже вполне самостоятельна. Она работала со сводной сестрой </a:t>
            </a:r>
            <a:r>
              <a:rPr lang="ru-RU" dirty="0" err="1" smtClean="0">
                <a:solidFill>
                  <a:schemeClr val="bg1"/>
                </a:solidFill>
              </a:rPr>
              <a:t>Симоной</a:t>
            </a:r>
            <a:r>
              <a:rPr lang="ru-RU" dirty="0" smtClean="0">
                <a:solidFill>
                  <a:schemeClr val="bg1"/>
                </a:solidFill>
              </a:rPr>
              <a:t>. В день они зарабатывали около 300 франков. Денег им вполне хватало, чтобы оплачивать комнату в ужасной гостинице, покупать новую одежду, когда от старой начинала отваливаться грязь, и не испытывать недостатка в вине и консервах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63af1_54758345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3438" cy="6858000"/>
          </a:xfrm>
          <a:prstGeom prst="rect">
            <a:avLst/>
          </a:prstGeom>
        </p:spPr>
      </p:pic>
      <p:pic>
        <p:nvPicPr>
          <p:cNvPr id="6" name="Рисунок 5" descr="0_33561_1c41b469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7400" y="0"/>
            <a:ext cx="45466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1736" y="0"/>
            <a:ext cx="47149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1932 году </a:t>
            </a:r>
            <a:r>
              <a:rPr lang="ru-RU" dirty="0" err="1" smtClean="0">
                <a:solidFill>
                  <a:schemeClr val="bg1"/>
                </a:solidFill>
              </a:rPr>
              <a:t>Эдит</a:t>
            </a:r>
            <a:r>
              <a:rPr lang="ru-RU" dirty="0" smtClean="0">
                <a:solidFill>
                  <a:schemeClr val="bg1"/>
                </a:solidFill>
              </a:rPr>
              <a:t> познакомилась с владельцем магазина Луи Дюпоном (фр. </a:t>
            </a:r>
            <a:r>
              <a:rPr lang="ru-RU" dirty="0" err="1" smtClean="0">
                <a:solidFill>
                  <a:schemeClr val="bg1"/>
                </a:solidFill>
              </a:rPr>
              <a:t>Louis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Dupont</a:t>
            </a:r>
            <a:r>
              <a:rPr lang="ru-RU" dirty="0" smtClean="0">
                <a:solidFill>
                  <a:schemeClr val="bg1"/>
                </a:solidFill>
              </a:rPr>
              <a:t>), через год у семнадцатилетней </a:t>
            </a:r>
            <a:r>
              <a:rPr lang="ru-RU" dirty="0" err="1" smtClean="0">
                <a:solidFill>
                  <a:schemeClr val="bg1"/>
                </a:solidFill>
              </a:rPr>
              <a:t>Эдит</a:t>
            </a:r>
            <a:r>
              <a:rPr lang="ru-RU" dirty="0" smtClean="0">
                <a:solidFill>
                  <a:schemeClr val="bg1"/>
                </a:solidFill>
              </a:rPr>
              <a:t> родилась дочь Марсель (фр. </a:t>
            </a:r>
            <a:r>
              <a:rPr lang="ru-RU" dirty="0" err="1" smtClean="0">
                <a:solidFill>
                  <a:schemeClr val="bg1"/>
                </a:solidFill>
              </a:rPr>
              <a:t>Marcelle</a:t>
            </a:r>
            <a:r>
              <a:rPr lang="ru-RU" dirty="0" smtClean="0">
                <a:solidFill>
                  <a:schemeClr val="bg1"/>
                </a:solidFill>
              </a:rPr>
              <a:t>). Однако Луи не устраивало, что </a:t>
            </a:r>
            <a:r>
              <a:rPr lang="ru-RU" dirty="0" err="1" smtClean="0">
                <a:solidFill>
                  <a:schemeClr val="bg1"/>
                </a:solidFill>
              </a:rPr>
              <a:t>Эдит</a:t>
            </a:r>
            <a:r>
              <a:rPr lang="ru-RU" dirty="0" smtClean="0">
                <a:solidFill>
                  <a:schemeClr val="bg1"/>
                </a:solidFill>
              </a:rPr>
              <a:t> слишком много времени уделяет своей работе, и он потребовал оставить её. </a:t>
            </a:r>
            <a:r>
              <a:rPr lang="ru-RU" dirty="0" err="1" smtClean="0">
                <a:solidFill>
                  <a:schemeClr val="bg1"/>
                </a:solidFill>
              </a:rPr>
              <a:t>Эдит</a:t>
            </a:r>
            <a:r>
              <a:rPr lang="ru-RU" dirty="0" smtClean="0">
                <a:solidFill>
                  <a:schemeClr val="bg1"/>
                </a:solidFill>
              </a:rPr>
              <a:t> отказалась, и они расстались. Вначале дочь оставалась с матерью, но однажды, придя домой, </a:t>
            </a:r>
            <a:r>
              <a:rPr lang="ru-RU" dirty="0" err="1" smtClean="0">
                <a:solidFill>
                  <a:schemeClr val="bg1"/>
                </a:solidFill>
              </a:rPr>
              <a:t>Эдит</a:t>
            </a:r>
            <a:r>
              <a:rPr lang="ru-RU" dirty="0" smtClean="0">
                <a:solidFill>
                  <a:schemeClr val="bg1"/>
                </a:solidFill>
              </a:rPr>
              <a:t> не обнаружила её. Луи Дюпон забрал дочь к себе, рассчитывая, что любимая женщина вернётся к нему. В это время в Европе свирепствовала «испанка», дочь </a:t>
            </a:r>
            <a:r>
              <a:rPr lang="ru-RU" dirty="0" err="1" smtClean="0">
                <a:solidFill>
                  <a:schemeClr val="bg1"/>
                </a:solidFill>
              </a:rPr>
              <a:t>Эдит</a:t>
            </a:r>
            <a:r>
              <a:rPr lang="ru-RU" dirty="0" smtClean="0">
                <a:solidFill>
                  <a:schemeClr val="bg1"/>
                </a:solidFill>
              </a:rPr>
              <a:t> заболела и попала в больницу. После посещений дочери заболела сама </a:t>
            </a:r>
            <a:r>
              <a:rPr lang="ru-RU" dirty="0" err="1" smtClean="0">
                <a:solidFill>
                  <a:schemeClr val="bg1"/>
                </a:solidFill>
              </a:rPr>
              <a:t>Эдит</a:t>
            </a:r>
            <a:r>
              <a:rPr lang="ru-RU" dirty="0" smtClean="0">
                <a:solidFill>
                  <a:schemeClr val="bg1"/>
                </a:solidFill>
              </a:rPr>
              <a:t>. В то время эта болезнь излечивалась плохо, не было подходящих медикаментов, и врачи зачастую могли просто наблюдать за болезнью в надежде на благополучный исход. В результате </a:t>
            </a:r>
            <a:r>
              <a:rPr lang="ru-RU" dirty="0" err="1" smtClean="0">
                <a:solidFill>
                  <a:schemeClr val="bg1"/>
                </a:solidFill>
              </a:rPr>
              <a:t>Эдит</a:t>
            </a:r>
            <a:r>
              <a:rPr lang="ru-RU" dirty="0" smtClean="0">
                <a:solidFill>
                  <a:schemeClr val="bg1"/>
                </a:solidFill>
              </a:rPr>
              <a:t> выздоровела, а Марсель скончалась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a59a79b355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55538" cy="6858000"/>
          </a:xfrm>
          <a:prstGeom prst="rect">
            <a:avLst/>
          </a:prstGeom>
        </p:spPr>
      </p:pic>
      <p:pic>
        <p:nvPicPr>
          <p:cNvPr id="5" name="Рисунок 4" descr="13175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0"/>
            <a:ext cx="428624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071942"/>
            <a:ext cx="56436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Вскоре </a:t>
            </a:r>
            <a:r>
              <a:rPr lang="ru-RU" dirty="0" err="1" smtClean="0">
                <a:solidFill>
                  <a:schemeClr val="bg1"/>
                </a:solidFill>
              </a:rPr>
              <a:t>Эдит</a:t>
            </a:r>
            <a:r>
              <a:rPr lang="ru-RU" dirty="0" smtClean="0">
                <a:solidFill>
                  <a:schemeClr val="bg1"/>
                </a:solidFill>
              </a:rPr>
              <a:t> познакомилась с поэтом </a:t>
            </a:r>
            <a:r>
              <a:rPr lang="ru-RU" dirty="0" err="1" smtClean="0">
                <a:solidFill>
                  <a:schemeClr val="bg1"/>
                </a:solidFill>
              </a:rPr>
              <a:t>Раймоном</a:t>
            </a:r>
            <a:r>
              <a:rPr lang="ru-RU" dirty="0" smtClean="0">
                <a:solidFill>
                  <a:schemeClr val="bg1"/>
                </a:solidFill>
              </a:rPr>
              <a:t> Ассо, который окончательно определил дальнейший жизненный путь певицы. Именно ему во многом принадлежит заслуга появления на свет «Великой </a:t>
            </a:r>
            <a:r>
              <a:rPr lang="ru-RU" dirty="0" err="1" smtClean="0">
                <a:solidFill>
                  <a:schemeClr val="bg1"/>
                </a:solidFill>
              </a:rPr>
              <a:t>Эдит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Пиаф</a:t>
            </a:r>
            <a:r>
              <a:rPr lang="ru-RU" dirty="0" smtClean="0">
                <a:solidFill>
                  <a:schemeClr val="bg1"/>
                </a:solidFill>
              </a:rPr>
              <a:t>». Он научил </a:t>
            </a:r>
            <a:r>
              <a:rPr lang="ru-RU" dirty="0" err="1" smtClean="0">
                <a:solidFill>
                  <a:schemeClr val="bg1"/>
                </a:solidFill>
              </a:rPr>
              <a:t>Эдит</a:t>
            </a:r>
            <a:r>
              <a:rPr lang="ru-RU" dirty="0" smtClean="0">
                <a:solidFill>
                  <a:schemeClr val="bg1"/>
                </a:solidFill>
              </a:rPr>
              <a:t> не только тому, что непосредственно относилось к её профессии, но и всему тому, что ей было необходимо в жизни: правилам этикета, умению выбирать одежду и многому другому.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4700821_piafs_img_assist_cust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0266" y="4272677"/>
            <a:ext cx="66437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Раймон</a:t>
            </a:r>
            <a:r>
              <a:rPr lang="ru-RU" dirty="0" smtClean="0">
                <a:solidFill>
                  <a:schemeClr val="bg1"/>
                </a:solidFill>
              </a:rPr>
              <a:t> Ассо создал «стиль </a:t>
            </a:r>
            <a:r>
              <a:rPr lang="ru-RU" dirty="0" err="1" smtClean="0">
                <a:solidFill>
                  <a:schemeClr val="bg1"/>
                </a:solidFill>
              </a:rPr>
              <a:t>Пиаф</a:t>
            </a:r>
            <a:r>
              <a:rPr lang="ru-RU" dirty="0" smtClean="0">
                <a:solidFill>
                  <a:schemeClr val="bg1"/>
                </a:solidFill>
              </a:rPr>
              <a:t>», исходя из индивидуальности </a:t>
            </a:r>
            <a:r>
              <a:rPr lang="ru-RU" dirty="0" err="1" smtClean="0">
                <a:solidFill>
                  <a:schemeClr val="bg1"/>
                </a:solidFill>
              </a:rPr>
              <a:t>Эдит</a:t>
            </a:r>
            <a:r>
              <a:rPr lang="ru-RU" dirty="0" smtClean="0">
                <a:solidFill>
                  <a:schemeClr val="bg1"/>
                </a:solidFill>
              </a:rPr>
              <a:t>, он написал песни, подходящие только ей, «сделанные на заказ»: «Париж — Средиземноморье», «Она жила на улице </a:t>
            </a:r>
            <a:r>
              <a:rPr lang="ru-RU" dirty="0" err="1" smtClean="0">
                <a:solidFill>
                  <a:schemeClr val="bg1"/>
                </a:solidFill>
              </a:rPr>
              <a:t>Пигаль</a:t>
            </a:r>
            <a:r>
              <a:rPr lang="ru-RU" dirty="0" smtClean="0">
                <a:solidFill>
                  <a:schemeClr val="bg1"/>
                </a:solidFill>
              </a:rPr>
              <a:t>», «Мой легионер», «Вымпел для легиона». Музыка к песне «Мой легионер» написана </a:t>
            </a:r>
            <a:r>
              <a:rPr lang="ru-RU" dirty="0" err="1" smtClean="0">
                <a:solidFill>
                  <a:schemeClr val="bg1"/>
                </a:solidFill>
              </a:rPr>
              <a:t>Маргерит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Монно</a:t>
            </a:r>
            <a:r>
              <a:rPr lang="ru-RU" dirty="0" smtClean="0">
                <a:solidFill>
                  <a:schemeClr val="bg1"/>
                </a:solidFill>
              </a:rPr>
              <a:t>, которая тоже впоследствии стала не только «своим» композитором, но и близкой подругой певицы. Позже </a:t>
            </a:r>
            <a:r>
              <a:rPr lang="ru-RU" dirty="0" err="1" smtClean="0">
                <a:solidFill>
                  <a:schemeClr val="bg1"/>
                </a:solidFill>
              </a:rPr>
              <a:t>Пиаф</a:t>
            </a:r>
            <a:r>
              <a:rPr lang="ru-RU" dirty="0" smtClean="0">
                <a:solidFill>
                  <a:schemeClr val="bg1"/>
                </a:solidFill>
              </a:rPr>
              <a:t> создала с </a:t>
            </a:r>
            <a:r>
              <a:rPr lang="ru-RU" dirty="0" err="1" smtClean="0">
                <a:solidFill>
                  <a:schemeClr val="bg1"/>
                </a:solidFill>
              </a:rPr>
              <a:t>Монно</a:t>
            </a:r>
            <a:r>
              <a:rPr lang="ru-RU" dirty="0" smtClean="0">
                <a:solidFill>
                  <a:schemeClr val="bg1"/>
                </a:solidFill>
              </a:rPr>
              <a:t> еще несколько песен, и среди них — «Маленькую Мари», «Дьявол рядом со мной» и «Гимн любви»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294101482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0"/>
            <a:ext cx="72152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2143116"/>
            <a:ext cx="67151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Эдит</a:t>
            </a:r>
            <a:r>
              <a:rPr lang="ru-RU" dirty="0" smtClean="0">
                <a:solidFill>
                  <a:schemeClr val="bg1"/>
                </a:solidFill>
              </a:rPr>
              <a:t> помогла найти себя и начать свой путь к успеху многим начинающим исполнителям — Иву </a:t>
            </a:r>
            <a:r>
              <a:rPr lang="ru-RU" dirty="0" err="1" smtClean="0">
                <a:solidFill>
                  <a:schemeClr val="bg1"/>
                </a:solidFill>
              </a:rPr>
              <a:t>Монтану</a:t>
            </a:r>
            <a:r>
              <a:rPr lang="ru-RU" dirty="0" smtClean="0">
                <a:solidFill>
                  <a:schemeClr val="bg1"/>
                </a:solidFill>
              </a:rPr>
              <a:t>, ансамблю «Компаньон де </a:t>
            </a:r>
            <a:r>
              <a:rPr lang="ru-RU" dirty="0" err="1" smtClean="0">
                <a:solidFill>
                  <a:schemeClr val="bg1"/>
                </a:solidFill>
              </a:rPr>
              <a:t>ла</a:t>
            </a:r>
            <a:r>
              <a:rPr lang="ru-RU" dirty="0" smtClean="0">
                <a:solidFill>
                  <a:schemeClr val="bg1"/>
                </a:solidFill>
              </a:rPr>
              <a:t> Шансон», Эдди </a:t>
            </a:r>
            <a:r>
              <a:rPr lang="ru-RU" dirty="0" err="1" smtClean="0">
                <a:solidFill>
                  <a:schemeClr val="bg1"/>
                </a:solidFill>
              </a:rPr>
              <a:t>Константену</a:t>
            </a:r>
            <a:r>
              <a:rPr lang="ru-RU" dirty="0" smtClean="0">
                <a:solidFill>
                  <a:schemeClr val="bg1"/>
                </a:solidFill>
              </a:rPr>
              <a:t>, Шарлю </a:t>
            </a:r>
            <a:r>
              <a:rPr lang="ru-RU" dirty="0" err="1" smtClean="0">
                <a:solidFill>
                  <a:schemeClr val="bg1"/>
                </a:solidFill>
              </a:rPr>
              <a:t>Азнавуру</a:t>
            </a:r>
            <a:r>
              <a:rPr lang="ru-RU" dirty="0" smtClean="0">
                <a:solidFill>
                  <a:schemeClr val="bg1"/>
                </a:solidFill>
              </a:rPr>
              <a:t> и другим. Послевоенное время стало для неё периодом небывалого успеха. Её с восхищением слушали жители парижских предместий и утончённые ценители искусства, рабочие и будущая королева Англии. В это время она близко сошлась с знаменитым боксёром, французом алжирского происхождения, чемпионом мира в среднем весе, 33-летним Марселем </a:t>
            </a:r>
            <a:r>
              <a:rPr lang="ru-RU" dirty="0" err="1" smtClean="0">
                <a:solidFill>
                  <a:schemeClr val="bg1"/>
                </a:solidFill>
              </a:rPr>
              <a:t>Серданом</a:t>
            </a:r>
            <a:r>
              <a:rPr lang="ru-RU" dirty="0" smtClean="0">
                <a:solidFill>
                  <a:schemeClr val="bg1"/>
                </a:solidFill>
              </a:rPr>
              <a:t>. В октябре 1949 году </a:t>
            </a:r>
            <a:r>
              <a:rPr lang="ru-RU" dirty="0" err="1" smtClean="0">
                <a:solidFill>
                  <a:schemeClr val="bg1"/>
                </a:solidFill>
              </a:rPr>
              <a:t>Сердан</a:t>
            </a:r>
            <a:r>
              <a:rPr lang="ru-RU" dirty="0" smtClean="0">
                <a:solidFill>
                  <a:schemeClr val="bg1"/>
                </a:solidFill>
              </a:rPr>
              <a:t> вылетел в Нью-Йорк к </a:t>
            </a:r>
            <a:r>
              <a:rPr lang="ru-RU" dirty="0" err="1" smtClean="0">
                <a:solidFill>
                  <a:schemeClr val="bg1"/>
                </a:solidFill>
              </a:rPr>
              <a:t>Пиаф</a:t>
            </a:r>
            <a:r>
              <a:rPr lang="ru-RU" dirty="0" smtClean="0">
                <a:solidFill>
                  <a:schemeClr val="bg1"/>
                </a:solidFill>
              </a:rPr>
              <a:t>, которая снова выступала там с гастролями[3]. Самолет разбился над Атлантическим океаном около Азорских островов и </a:t>
            </a:r>
            <a:r>
              <a:rPr lang="ru-RU" dirty="0" err="1" smtClean="0">
                <a:solidFill>
                  <a:schemeClr val="bg1"/>
                </a:solidFill>
              </a:rPr>
              <a:t>Сердан</a:t>
            </a:r>
            <a:r>
              <a:rPr lang="ru-RU" dirty="0" smtClean="0">
                <a:solidFill>
                  <a:schemeClr val="bg1"/>
                </a:solidFill>
              </a:rPr>
              <a:t> погиб в авиакатастрофе, что стало шоком для </a:t>
            </a:r>
            <a:r>
              <a:rPr lang="ru-RU" dirty="0" err="1" smtClean="0">
                <a:solidFill>
                  <a:schemeClr val="bg1"/>
                </a:solidFill>
              </a:rPr>
              <a:t>Пиаф</a:t>
            </a:r>
            <a:r>
              <a:rPr lang="ru-RU" dirty="0" smtClean="0">
                <a:solidFill>
                  <a:schemeClr val="bg1"/>
                </a:solidFill>
              </a:rPr>
              <a:t>. В глубокой депрессии она спасалась морфием.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dith_pi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721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5074" y="1571612"/>
            <a:ext cx="25003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1952 году </a:t>
            </a:r>
            <a:r>
              <a:rPr lang="ru-RU" dirty="0" err="1" smtClean="0"/>
              <a:t>Эдит</a:t>
            </a:r>
            <a:r>
              <a:rPr lang="ru-RU" dirty="0" smtClean="0"/>
              <a:t> попала подряд в две автокатастрофы, обе с Шарлем </a:t>
            </a:r>
            <a:r>
              <a:rPr lang="ru-RU" dirty="0" err="1" smtClean="0"/>
              <a:t>Азнавуром</a:t>
            </a:r>
            <a:r>
              <a:rPr lang="ru-RU" dirty="0" smtClean="0"/>
              <a:t>; чтобы облегчить страдания, вызванные переломами руки и рёбер, врачи делали ей уколы морфия, и </a:t>
            </a:r>
            <a:r>
              <a:rPr lang="ru-RU" dirty="0" err="1" smtClean="0"/>
              <a:t>Эдит</a:t>
            </a:r>
            <a:r>
              <a:rPr lang="ru-RU" dirty="0" smtClean="0"/>
              <a:t> вновь попала в наркотическую зависимость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dith-pi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631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7752" y="2000240"/>
            <a:ext cx="40719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 в 47 лет </a:t>
            </a:r>
            <a:r>
              <a:rPr lang="ru-RU" dirty="0" err="1" smtClean="0"/>
              <a:t>Пиаф</a:t>
            </a:r>
            <a:r>
              <a:rPr lang="ru-RU" dirty="0" smtClean="0"/>
              <a:t> опять влюбилась, на этот раз в 27-летнего грека, парикмахера Тео, которого она, как и Ива </a:t>
            </a:r>
            <a:r>
              <a:rPr lang="ru-RU" dirty="0" err="1" smtClean="0"/>
              <a:t>Монтана</a:t>
            </a:r>
            <a:r>
              <a:rPr lang="ru-RU" dirty="0" smtClean="0"/>
              <a:t>, вывела на сцену. </a:t>
            </a:r>
            <a:r>
              <a:rPr lang="ru-RU" dirty="0" err="1" smtClean="0"/>
              <a:t>Эдит</a:t>
            </a:r>
            <a:r>
              <a:rPr lang="ru-RU" dirty="0" smtClean="0"/>
              <a:t> придумала ему псевдоним </a:t>
            </a:r>
            <a:r>
              <a:rPr lang="ru-RU" dirty="0" err="1" smtClean="0"/>
              <a:t>Сарапо</a:t>
            </a:r>
            <a:r>
              <a:rPr lang="ru-RU" dirty="0" smtClean="0"/>
              <a:t> (по-гречески «я очень тебя люблю»). Тео хотел венчаться только в греческой церкви и ради него </a:t>
            </a:r>
            <a:r>
              <a:rPr lang="ru-RU" dirty="0" err="1" smtClean="0"/>
              <a:t>Пиаф</a:t>
            </a:r>
            <a:r>
              <a:rPr lang="ru-RU" dirty="0" smtClean="0"/>
              <a:t> перешла из </a:t>
            </a:r>
            <a:r>
              <a:rPr lang="ru-RU" dirty="0" err="1" smtClean="0"/>
              <a:t>Римо-католицизма</a:t>
            </a:r>
            <a:r>
              <a:rPr lang="ru-RU" dirty="0" smtClean="0"/>
              <a:t> в Православие. С ним она была до своей смерти. </a:t>
            </a:r>
            <a:r>
              <a:rPr lang="ru-RU" dirty="0" err="1" smtClean="0"/>
              <a:t>Сарапо</a:t>
            </a:r>
            <a:r>
              <a:rPr lang="ru-RU" dirty="0" smtClean="0"/>
              <a:t> пережил её на семь лет, он погиб в автокатастрофе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di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684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3214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Но в 47 лет </a:t>
            </a:r>
            <a:r>
              <a:rPr lang="ru-RU" dirty="0" err="1" smtClean="0">
                <a:solidFill>
                  <a:schemeClr val="bg1"/>
                </a:solidFill>
              </a:rPr>
              <a:t>Пиаф</a:t>
            </a:r>
            <a:r>
              <a:rPr lang="ru-RU" dirty="0" smtClean="0">
                <a:solidFill>
                  <a:schemeClr val="bg1"/>
                </a:solidFill>
              </a:rPr>
              <a:t> опять влюбилась, на этот раз в 27-летнего грека, парикмахера Тео, которого она, как и Ива </a:t>
            </a:r>
            <a:r>
              <a:rPr lang="ru-RU" dirty="0" err="1" smtClean="0">
                <a:solidFill>
                  <a:schemeClr val="bg1"/>
                </a:solidFill>
              </a:rPr>
              <a:t>Монтана</a:t>
            </a:r>
            <a:r>
              <a:rPr lang="ru-RU" dirty="0" smtClean="0">
                <a:solidFill>
                  <a:schemeClr val="bg1"/>
                </a:solidFill>
              </a:rPr>
              <a:t>, вывела на сцену. </a:t>
            </a:r>
            <a:r>
              <a:rPr lang="ru-RU" dirty="0" err="1" smtClean="0">
                <a:solidFill>
                  <a:schemeClr val="bg1"/>
                </a:solidFill>
              </a:rPr>
              <a:t>Эдит</a:t>
            </a:r>
            <a:r>
              <a:rPr lang="ru-RU" dirty="0" smtClean="0">
                <a:solidFill>
                  <a:schemeClr val="bg1"/>
                </a:solidFill>
              </a:rPr>
              <a:t> придумала ему псевдоним </a:t>
            </a:r>
            <a:r>
              <a:rPr lang="ru-RU" dirty="0" err="1" smtClean="0">
                <a:solidFill>
                  <a:schemeClr val="bg1"/>
                </a:solidFill>
              </a:rPr>
              <a:t>Сарапо</a:t>
            </a:r>
            <a:r>
              <a:rPr lang="ru-RU" dirty="0" smtClean="0">
                <a:solidFill>
                  <a:schemeClr val="bg1"/>
                </a:solidFill>
              </a:rPr>
              <a:t> (по-гречески «я очень тебя люблю»). Тео хотел венчаться только в греческой церкви и ради него </a:t>
            </a:r>
            <a:r>
              <a:rPr lang="ru-RU" dirty="0" err="1" smtClean="0">
                <a:solidFill>
                  <a:schemeClr val="bg1"/>
                </a:solidFill>
              </a:rPr>
              <a:t>Пиаф</a:t>
            </a:r>
            <a:r>
              <a:rPr lang="ru-RU" dirty="0" smtClean="0">
                <a:solidFill>
                  <a:schemeClr val="bg1"/>
                </a:solidFill>
              </a:rPr>
              <a:t> перешла из </a:t>
            </a:r>
            <a:r>
              <a:rPr lang="ru-RU" dirty="0" err="1" smtClean="0">
                <a:solidFill>
                  <a:schemeClr val="bg1"/>
                </a:solidFill>
              </a:rPr>
              <a:t>Римо-католицизма</a:t>
            </a:r>
            <a:r>
              <a:rPr lang="ru-RU" dirty="0" smtClean="0">
                <a:solidFill>
                  <a:schemeClr val="bg1"/>
                </a:solidFill>
              </a:rPr>
              <a:t> в Православие. С ним она была до своей смерти. </a:t>
            </a:r>
            <a:r>
              <a:rPr lang="ru-RU" dirty="0" err="1" smtClean="0">
                <a:solidFill>
                  <a:schemeClr val="bg1"/>
                </a:solidFill>
              </a:rPr>
              <a:t>Сарапо</a:t>
            </a:r>
            <a:r>
              <a:rPr lang="ru-RU" dirty="0" smtClean="0">
                <a:solidFill>
                  <a:schemeClr val="bg1"/>
                </a:solidFill>
              </a:rPr>
              <a:t> пережил её на семь лет, он погиб в автокатастрофе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1364</Words>
  <Application>Microsoft Office PowerPoint</Application>
  <PresentationFormat>Экран (4:3)</PresentationFormat>
  <Paragraphs>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</cp:revision>
  <dcterms:created xsi:type="dcterms:W3CDTF">2012-05-22T17:54:31Z</dcterms:created>
  <dcterms:modified xsi:type="dcterms:W3CDTF">2012-05-22T19:14:40Z</dcterms:modified>
</cp:coreProperties>
</file>