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72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66FF"/>
    <a:srgbClr val="00FF00"/>
    <a:srgbClr val="800080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40000"/>
                <a:lumOff val="6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ABE6F-EE22-43AC-AD62-04B3ED0402F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D688C-2C70-4866-BD99-AAB7912B8B4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Viktor\Рабочий стол\Для урока\Лес 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14356"/>
            <a:ext cx="7543824" cy="1071570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tx1">
                    <a:lumMod val="95000"/>
                  </a:schemeClr>
                </a:solidFill>
              </a:rPr>
              <a:t>КАЗКОВИЙ  ЛІС</a:t>
            </a:r>
            <a:endParaRPr lang="ru-RU" sz="60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3394720" cy="6264696"/>
          </a:xfrm>
        </p:spPr>
        <p:txBody>
          <a:bodyPr>
            <a:noAutofit/>
          </a:bodyPr>
          <a:lstStyle/>
          <a:p>
            <a:pPr algn="ctr"/>
            <a:r>
              <a:rPr lang="uk-UA" sz="3600" dirty="0">
                <a:solidFill>
                  <a:srgbClr val="FFFF00"/>
                </a:solidFill>
              </a:rPr>
              <a:t>М’яка, вкрадлива хода хитрої Кішки передається у мелодії, яку виконує </a:t>
            </a:r>
            <a:r>
              <a:rPr lang="uk-UA" sz="3600" dirty="0">
                <a:solidFill>
                  <a:srgbClr val="00FF00"/>
                </a:solidFill>
              </a:rPr>
              <a:t>кларнет</a:t>
            </a:r>
            <a:r>
              <a:rPr lang="uk-UA" sz="3600" dirty="0">
                <a:solidFill>
                  <a:srgbClr val="FFFF00"/>
                </a:solidFill>
              </a:rPr>
              <a:t> -  дерев’яний музичний </a:t>
            </a:r>
            <a:r>
              <a:rPr lang="uk-UA" sz="3600" dirty="0" smtClean="0">
                <a:solidFill>
                  <a:srgbClr val="FFFF00"/>
                </a:solidFill>
              </a:rPr>
              <a:t>інструмент.</a:t>
            </a:r>
            <a:endParaRPr lang="ru-RU" sz="3600" dirty="0">
              <a:solidFill>
                <a:srgbClr val="FFFF00"/>
              </a:solidFill>
            </a:endParaRPr>
          </a:p>
        </p:txBody>
      </p:sp>
      <p:pic>
        <p:nvPicPr>
          <p:cNvPr id="6147" name="Picture 3" descr="C:\Documents and Settings\Viktor\Рабочий стол\Для урока\кларнет играющий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357166"/>
            <a:ext cx="3984813" cy="6277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Viktor\Рабочий стол\Для урока\Пейзаж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7783107" cy="4761694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00FF00"/>
                </a:solidFill>
              </a:rPr>
              <a:t>Вес</a:t>
            </a:r>
            <a:r>
              <a:rPr lang="uk-UA" sz="5400" dirty="0" smtClean="0">
                <a:solidFill>
                  <a:srgbClr val="FFFF00"/>
                </a:solidFill>
              </a:rPr>
              <a:t>нян</a:t>
            </a:r>
            <a:r>
              <a:rPr lang="uk-UA" sz="5400" dirty="0" smtClean="0">
                <a:solidFill>
                  <a:srgbClr val="FFC000"/>
                </a:solidFill>
              </a:rPr>
              <a:t>ко</a:t>
            </a:r>
            <a:r>
              <a:rPr lang="uk-UA" sz="5400" dirty="0" smtClean="0">
                <a:solidFill>
                  <a:srgbClr val="00FFFF"/>
                </a:solidFill>
              </a:rPr>
              <a:t>ва</a:t>
            </a:r>
            <a:r>
              <a:rPr lang="uk-UA" sz="5400" dirty="0" smtClean="0"/>
              <a:t> </a:t>
            </a:r>
            <a:r>
              <a:rPr lang="uk-UA" sz="5400" dirty="0" smtClean="0">
                <a:solidFill>
                  <a:srgbClr val="00B050"/>
                </a:solidFill>
              </a:rPr>
              <a:t>га</a:t>
            </a:r>
            <a:r>
              <a:rPr lang="uk-UA" sz="5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ля</a:t>
            </a:r>
            <a:r>
              <a:rPr lang="uk-UA" sz="5400" dirty="0" smtClean="0">
                <a:solidFill>
                  <a:srgbClr val="FFFF00"/>
                </a:solidFill>
              </a:rPr>
              <a:t>ви</a:t>
            </a:r>
            <a:r>
              <a:rPr lang="uk-UA" sz="5400" dirty="0" smtClean="0">
                <a:solidFill>
                  <a:schemeClr val="accent6">
                    <a:lumMod val="75000"/>
                  </a:schemeClr>
                </a:solidFill>
              </a:rPr>
              <a:t>на</a:t>
            </a:r>
            <a:endParaRPr lang="ru-RU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66FF"/>
                </a:solidFill>
              </a:rPr>
              <a:t>Гра </a:t>
            </a:r>
            <a:r>
              <a:rPr lang="uk-UA" dirty="0" err="1" smtClean="0">
                <a:solidFill>
                  <a:srgbClr val="FF66FF"/>
                </a:solidFill>
              </a:rPr>
              <a:t>“Впізнай</a:t>
            </a:r>
            <a:r>
              <a:rPr lang="uk-UA" dirty="0" smtClean="0">
                <a:solidFill>
                  <a:srgbClr val="FF66FF"/>
                </a:solidFill>
              </a:rPr>
              <a:t> музичний </a:t>
            </a:r>
            <a:r>
              <a:rPr lang="uk-UA" dirty="0" err="1" smtClean="0">
                <a:solidFill>
                  <a:srgbClr val="FF66FF"/>
                </a:solidFill>
              </a:rPr>
              <a:t>інстумент”</a:t>
            </a:r>
            <a:endParaRPr lang="ru-RU" dirty="0">
              <a:solidFill>
                <a:srgbClr val="FF66FF"/>
              </a:solidFill>
            </a:endParaRPr>
          </a:p>
        </p:txBody>
      </p:sp>
      <p:pic>
        <p:nvPicPr>
          <p:cNvPr id="8194" name="Picture 2" descr="C:\Documents and Settings\Viktor\Рабочий стол\Для урока\гобой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569744"/>
            <a:ext cx="6643733" cy="4443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66FF"/>
                </a:solidFill>
              </a:rPr>
              <a:t>Гра </a:t>
            </a:r>
            <a:r>
              <a:rPr lang="uk-UA" dirty="0" err="1" smtClean="0">
                <a:solidFill>
                  <a:srgbClr val="FF66FF"/>
                </a:solidFill>
              </a:rPr>
              <a:t>“Впізнай</a:t>
            </a:r>
            <a:r>
              <a:rPr lang="uk-UA" dirty="0" smtClean="0">
                <a:solidFill>
                  <a:srgbClr val="FF66FF"/>
                </a:solidFill>
              </a:rPr>
              <a:t> музичний </a:t>
            </a:r>
            <a:r>
              <a:rPr lang="uk-UA" dirty="0" err="1" smtClean="0">
                <a:solidFill>
                  <a:srgbClr val="FF66FF"/>
                </a:solidFill>
              </a:rPr>
              <a:t>інстумент”</a:t>
            </a:r>
            <a:endParaRPr lang="ru-RU" dirty="0"/>
          </a:p>
        </p:txBody>
      </p:sp>
      <p:pic>
        <p:nvPicPr>
          <p:cNvPr id="9218" name="Picture 2" descr="C:\Documents and Settings\Viktor\Рабочий стол\Для урока\скрипк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362853"/>
            <a:ext cx="5857916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66FF"/>
                </a:solidFill>
              </a:rPr>
              <a:t>Гра </a:t>
            </a:r>
            <a:r>
              <a:rPr lang="uk-UA" dirty="0" err="1" smtClean="0">
                <a:solidFill>
                  <a:srgbClr val="FF66FF"/>
                </a:solidFill>
              </a:rPr>
              <a:t>“Впізнай</a:t>
            </a:r>
            <a:r>
              <a:rPr lang="uk-UA" dirty="0" smtClean="0">
                <a:solidFill>
                  <a:srgbClr val="FF66FF"/>
                </a:solidFill>
              </a:rPr>
              <a:t> музичний </a:t>
            </a:r>
            <a:r>
              <a:rPr lang="uk-UA" dirty="0" err="1" smtClean="0">
                <a:solidFill>
                  <a:srgbClr val="FF66FF"/>
                </a:solidFill>
              </a:rPr>
              <a:t>інстумент”</a:t>
            </a:r>
            <a:endParaRPr lang="ru-RU" dirty="0"/>
          </a:p>
        </p:txBody>
      </p:sp>
      <p:pic>
        <p:nvPicPr>
          <p:cNvPr id="10242" name="Picture 2" descr="C:\Documents and Settings\Viktor\Рабочий стол\Для урока\флейт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7453" y="1407632"/>
            <a:ext cx="6955009" cy="4878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66FF"/>
                </a:solidFill>
              </a:rPr>
              <a:t>Гра </a:t>
            </a:r>
            <a:r>
              <a:rPr lang="uk-UA" dirty="0" err="1" smtClean="0">
                <a:solidFill>
                  <a:srgbClr val="FF66FF"/>
                </a:solidFill>
              </a:rPr>
              <a:t>“Впізнай</a:t>
            </a:r>
            <a:r>
              <a:rPr lang="uk-UA" dirty="0" smtClean="0">
                <a:solidFill>
                  <a:srgbClr val="FF66FF"/>
                </a:solidFill>
              </a:rPr>
              <a:t> музичний </a:t>
            </a:r>
            <a:r>
              <a:rPr lang="uk-UA" dirty="0" err="1" smtClean="0">
                <a:solidFill>
                  <a:srgbClr val="FF66FF"/>
                </a:solidFill>
              </a:rPr>
              <a:t>інстумент”</a:t>
            </a:r>
            <a:endParaRPr lang="ru-RU" dirty="0"/>
          </a:p>
        </p:txBody>
      </p:sp>
      <p:pic>
        <p:nvPicPr>
          <p:cNvPr id="11266" name="Picture 2" descr="C:\Documents and Settings\Viktor\Рабочий стол\Для урока\труб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422425"/>
            <a:ext cx="7929618" cy="50069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66FF"/>
                </a:solidFill>
              </a:rPr>
              <a:t>Гра </a:t>
            </a:r>
            <a:r>
              <a:rPr lang="uk-UA" dirty="0" err="1" smtClean="0">
                <a:solidFill>
                  <a:srgbClr val="FF66FF"/>
                </a:solidFill>
              </a:rPr>
              <a:t>“Впізнай</a:t>
            </a:r>
            <a:r>
              <a:rPr lang="uk-UA" dirty="0" smtClean="0">
                <a:solidFill>
                  <a:srgbClr val="FF66FF"/>
                </a:solidFill>
              </a:rPr>
              <a:t> музичний </a:t>
            </a:r>
            <a:r>
              <a:rPr lang="uk-UA" dirty="0" err="1" smtClean="0">
                <a:solidFill>
                  <a:srgbClr val="FF66FF"/>
                </a:solidFill>
              </a:rPr>
              <a:t>інстумент”</a:t>
            </a:r>
            <a:endParaRPr lang="ru-RU" dirty="0"/>
          </a:p>
        </p:txBody>
      </p:sp>
      <p:pic>
        <p:nvPicPr>
          <p:cNvPr id="12290" name="Picture 2" descr="C:\Documents and Settings\Viktor\Рабочий стол\Для урока\кларнет играющий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1274649"/>
            <a:ext cx="3357586" cy="52896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FF66FF"/>
                </a:solidFill>
              </a:rPr>
              <a:t>Гра </a:t>
            </a:r>
            <a:r>
              <a:rPr lang="uk-UA" dirty="0" err="1" smtClean="0">
                <a:solidFill>
                  <a:srgbClr val="FF66FF"/>
                </a:solidFill>
              </a:rPr>
              <a:t>“Впізнай</a:t>
            </a:r>
            <a:r>
              <a:rPr lang="uk-UA" dirty="0" smtClean="0">
                <a:solidFill>
                  <a:srgbClr val="FF66FF"/>
                </a:solidFill>
              </a:rPr>
              <a:t> музичний </a:t>
            </a:r>
            <a:r>
              <a:rPr lang="uk-UA" dirty="0" err="1" smtClean="0">
                <a:solidFill>
                  <a:srgbClr val="FF66FF"/>
                </a:solidFill>
              </a:rPr>
              <a:t>інстумент”</a:t>
            </a:r>
            <a:endParaRPr lang="ru-RU" dirty="0"/>
          </a:p>
        </p:txBody>
      </p:sp>
      <p:pic>
        <p:nvPicPr>
          <p:cNvPr id="13314" name="Picture 2" descr="C:\Documents and Settings\Viktor\Рабочий стол\Для урока\барабан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428736"/>
            <a:ext cx="7572428" cy="5150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66FF"/>
                </a:solidFill>
              </a:rPr>
              <a:t>До нових зустрічей!</a:t>
            </a:r>
            <a:endParaRPr lang="ru-RU" dirty="0">
              <a:solidFill>
                <a:srgbClr val="FF66FF"/>
              </a:solidFill>
            </a:endParaRPr>
          </a:p>
        </p:txBody>
      </p:sp>
      <p:pic>
        <p:nvPicPr>
          <p:cNvPr id="14338" name="Picture 2" descr="C:\Documents and Settings\Viktor\Рабочий стол\Для урока\Дворец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714488"/>
            <a:ext cx="6357982" cy="47623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Viktor\Рабочий стол\Для урока\птич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891" y="0"/>
            <a:ext cx="9155782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Елена\Мои документы\Загрузки\калина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9144000" cy="684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uk-UA" sz="5400" dirty="0" smtClean="0"/>
              <a:t>Аркадій </a:t>
            </a:r>
            <a:r>
              <a:rPr lang="uk-UA" sz="5400" dirty="0" err="1" smtClean="0"/>
              <a:t>Філіпенко</a:t>
            </a:r>
            <a:r>
              <a:rPr lang="uk-UA" sz="5400" dirty="0" smtClean="0"/>
              <a:t/>
            </a:r>
            <a:br>
              <a:rPr lang="uk-UA" sz="5400" dirty="0" smtClean="0"/>
            </a:br>
            <a:r>
              <a:rPr lang="uk-UA" sz="5400" dirty="0" smtClean="0"/>
              <a:t>пісня </a:t>
            </a:r>
            <a:r>
              <a:rPr lang="uk-UA" sz="5400" dirty="0" err="1" smtClean="0"/>
              <a:t>“Зацвіла</a:t>
            </a:r>
            <a:r>
              <a:rPr lang="uk-UA" sz="5400" dirty="0" smtClean="0"/>
              <a:t> в </a:t>
            </a:r>
            <a:r>
              <a:rPr lang="uk-UA" sz="5400" dirty="0" err="1" smtClean="0"/>
              <a:t>долині”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712968" cy="4896544"/>
          </a:xfrm>
        </p:spPr>
        <p:txBody>
          <a:bodyPr>
            <a:normAutofit/>
          </a:bodyPr>
          <a:lstStyle/>
          <a:p>
            <a:endParaRPr lang="ru-RU" sz="3600" b="1" dirty="0" smtClean="0">
              <a:solidFill>
                <a:srgbClr val="00FFFF"/>
              </a:solidFill>
            </a:endParaRPr>
          </a:p>
          <a:p>
            <a:r>
              <a:rPr lang="ru-RU" sz="3600" b="1" dirty="0" smtClean="0">
                <a:solidFill>
                  <a:srgbClr val="00FFFF"/>
                </a:solidFill>
              </a:rPr>
              <a:t>1.Зацвіла </a:t>
            </a:r>
            <a:r>
              <a:rPr lang="ru-RU" sz="3600" b="1" dirty="0">
                <a:solidFill>
                  <a:srgbClr val="00FFFF"/>
                </a:solidFill>
              </a:rPr>
              <a:t>в </a:t>
            </a:r>
            <a:r>
              <a:rPr lang="ru-RU" sz="3600" b="1" dirty="0" err="1">
                <a:solidFill>
                  <a:srgbClr val="00FFFF"/>
                </a:solidFill>
              </a:rPr>
              <a:t>долині</a:t>
            </a:r>
            <a:r>
              <a:rPr lang="ru-RU" sz="3600" b="1" dirty="0">
                <a:solidFill>
                  <a:srgbClr val="00FFFF"/>
                </a:solidFill>
              </a:rPr>
              <a:t> </a:t>
            </a:r>
            <a:r>
              <a:rPr lang="ru-RU" sz="3600" b="1" dirty="0" err="1" smtClean="0">
                <a:solidFill>
                  <a:srgbClr val="00FFFF"/>
                </a:solidFill>
              </a:rPr>
              <a:t>червона</a:t>
            </a:r>
            <a:r>
              <a:rPr lang="ru-RU" sz="3600" b="1" dirty="0" smtClean="0">
                <a:solidFill>
                  <a:srgbClr val="00FFFF"/>
                </a:solidFill>
              </a:rPr>
              <a:t> </a:t>
            </a:r>
            <a:r>
              <a:rPr lang="ru-RU" sz="3600" b="1" dirty="0">
                <a:solidFill>
                  <a:srgbClr val="00FFFF"/>
                </a:solidFill>
              </a:rPr>
              <a:t>калина</a:t>
            </a:r>
          </a:p>
          <a:p>
            <a:r>
              <a:rPr lang="ru-RU" sz="3600" b="1" dirty="0">
                <a:solidFill>
                  <a:srgbClr val="00FFFF"/>
                </a:solidFill>
              </a:rPr>
              <a:t>   </a:t>
            </a:r>
            <a:r>
              <a:rPr lang="ru-RU" sz="3600" b="1" dirty="0" err="1">
                <a:solidFill>
                  <a:srgbClr val="00FFFF"/>
                </a:solidFill>
              </a:rPr>
              <a:t>Ніби</a:t>
            </a:r>
            <a:r>
              <a:rPr lang="ru-RU" sz="3600" b="1" dirty="0">
                <a:solidFill>
                  <a:srgbClr val="00FFFF"/>
                </a:solidFill>
              </a:rPr>
              <a:t> </a:t>
            </a:r>
            <a:r>
              <a:rPr lang="ru-RU" sz="3600" b="1" dirty="0" smtClean="0">
                <a:solidFill>
                  <a:srgbClr val="00FFFF"/>
                </a:solidFill>
              </a:rPr>
              <a:t> </a:t>
            </a:r>
            <a:r>
              <a:rPr lang="ru-RU" sz="3600" b="1" dirty="0" err="1" smtClean="0">
                <a:solidFill>
                  <a:srgbClr val="00FFFF"/>
                </a:solidFill>
              </a:rPr>
              <a:t>засміялась</a:t>
            </a:r>
            <a:r>
              <a:rPr lang="ru-RU" sz="3600" b="1" dirty="0" smtClean="0">
                <a:solidFill>
                  <a:srgbClr val="00FFFF"/>
                </a:solidFill>
              </a:rPr>
              <a:t>   </a:t>
            </a:r>
            <a:r>
              <a:rPr lang="ru-RU" sz="3600" b="1" dirty="0" err="1" smtClean="0">
                <a:solidFill>
                  <a:srgbClr val="00FFFF"/>
                </a:solidFill>
              </a:rPr>
              <a:t>дівчина-дитина</a:t>
            </a:r>
            <a:r>
              <a:rPr lang="ru-RU" sz="3600" b="1" dirty="0" smtClean="0">
                <a:solidFill>
                  <a:srgbClr val="00FFFF"/>
                </a:solidFill>
              </a:rPr>
              <a:t>.</a:t>
            </a:r>
          </a:p>
          <a:p>
            <a:endParaRPr lang="ru-RU" sz="3600" b="1" dirty="0">
              <a:solidFill>
                <a:srgbClr val="00FFFF"/>
              </a:solidFill>
            </a:endParaRPr>
          </a:p>
          <a:p>
            <a:r>
              <a:rPr lang="ru-RU" sz="3600" b="1" dirty="0">
                <a:solidFill>
                  <a:srgbClr val="00FFFF"/>
                </a:solidFill>
              </a:rPr>
              <a:t>2. Любо, любо </a:t>
            </a:r>
            <a:r>
              <a:rPr lang="ru-RU" sz="3600" b="1" dirty="0" smtClean="0">
                <a:solidFill>
                  <a:srgbClr val="00FFFF"/>
                </a:solidFill>
              </a:rPr>
              <a:t>стало  пташечка </a:t>
            </a:r>
            <a:r>
              <a:rPr lang="ru-RU" sz="3600" b="1" dirty="0" err="1">
                <a:solidFill>
                  <a:srgbClr val="00FFFF"/>
                </a:solidFill>
              </a:rPr>
              <a:t>зраділа</a:t>
            </a:r>
            <a:r>
              <a:rPr lang="ru-RU" sz="3600" b="1" dirty="0">
                <a:solidFill>
                  <a:srgbClr val="00FFFF"/>
                </a:solidFill>
              </a:rPr>
              <a:t>,</a:t>
            </a:r>
          </a:p>
          <a:p>
            <a:r>
              <a:rPr lang="ru-RU" sz="3600" b="1" dirty="0">
                <a:solidFill>
                  <a:srgbClr val="00FFFF"/>
                </a:solidFill>
              </a:rPr>
              <a:t>    Пташечка </a:t>
            </a:r>
            <a:r>
              <a:rPr lang="ru-RU" sz="3600" b="1" dirty="0" err="1">
                <a:solidFill>
                  <a:srgbClr val="00FFFF"/>
                </a:solidFill>
              </a:rPr>
              <a:t>зраділа</a:t>
            </a:r>
            <a:r>
              <a:rPr lang="ru-RU" sz="3600" b="1" dirty="0">
                <a:solidFill>
                  <a:srgbClr val="00FFFF"/>
                </a:solidFill>
              </a:rPr>
              <a:t> і защебетала. </a:t>
            </a:r>
          </a:p>
          <a:p>
            <a:pPr algn="l"/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714488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Казковий палац  де живуть і панують елементи музичної мови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Documents and Settings\Viktor\Рабочий стол\Для урока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643050"/>
            <a:ext cx="6572296" cy="5214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64318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FFFF"/>
                </a:solidFill>
              </a:rPr>
              <a:t>Тембр - забарвлення голосу або звуку музичного інструменту </a:t>
            </a:r>
            <a:br>
              <a:rPr lang="uk-UA" dirty="0" smtClean="0">
                <a:solidFill>
                  <a:srgbClr val="00FFFF"/>
                </a:solidFill>
              </a:rPr>
            </a:br>
            <a:r>
              <a:rPr lang="uk-UA" dirty="0" smtClean="0">
                <a:solidFill>
                  <a:srgbClr val="00FFFF"/>
                </a:solidFill>
              </a:rPr>
              <a:t>Тембр має </a:t>
            </a:r>
            <a:r>
              <a:rPr lang="uk-UA" dirty="0">
                <a:solidFill>
                  <a:srgbClr val="00FFFF"/>
                </a:solidFill>
              </a:rPr>
              <a:t>важливу роль у музиці </a:t>
            </a:r>
            <a:endParaRPr lang="ru-RU" dirty="0">
              <a:solidFill>
                <a:srgbClr val="00FFFF"/>
              </a:solidFill>
            </a:endParaRPr>
          </a:p>
        </p:txBody>
      </p:sp>
      <p:pic>
        <p:nvPicPr>
          <p:cNvPr id="2051" name="Picture 3" descr="C:\Documents and Settings\Елена\Мои документы\Загрузки\ніна Матвиєнк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234" y="2636912"/>
            <a:ext cx="5275923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Елена\Мои документы\Загрузки\Бандура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387256"/>
            <a:ext cx="3744416" cy="43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14554"/>
          </a:xfrm>
        </p:spPr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FF66FF"/>
                </a:solidFill>
              </a:rPr>
              <a:t>Казкові гості</a:t>
            </a:r>
            <a:br>
              <a:rPr lang="uk-UA" sz="5400" dirty="0" smtClean="0">
                <a:solidFill>
                  <a:srgbClr val="FF66FF"/>
                </a:solidFill>
              </a:rPr>
            </a:br>
            <a:r>
              <a:rPr lang="uk-UA" sz="5400" dirty="0" smtClean="0">
                <a:solidFill>
                  <a:srgbClr val="FF66FF"/>
                </a:solidFill>
              </a:rPr>
              <a:t>Кішка, Пташка і Качка</a:t>
            </a:r>
            <a:endParaRPr lang="ru-RU" sz="5400" dirty="0">
              <a:solidFill>
                <a:srgbClr val="FF66FF"/>
              </a:solidFill>
            </a:endParaRPr>
          </a:p>
        </p:txBody>
      </p:sp>
      <p:pic>
        <p:nvPicPr>
          <p:cNvPr id="3076" name="Picture 4" descr="C:\Documents and Settings\Елена\Мои документы\Загрузки\птич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225889"/>
            <a:ext cx="3744416" cy="265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Documents and Settings\Елена\Мои документы\Загрузки\кот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1"/>
            <a:ext cx="4104456" cy="255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Елена\Мои документы\Загрузки\качка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132856"/>
            <a:ext cx="4159377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00034" y="260648"/>
            <a:ext cx="2965479" cy="6336704"/>
          </a:xfrm>
        </p:spPr>
        <p:txBody>
          <a:bodyPr>
            <a:normAutofit/>
          </a:bodyPr>
          <a:lstStyle/>
          <a:p>
            <a:endParaRPr lang="uk-UA" sz="3600" dirty="0" smtClean="0"/>
          </a:p>
          <a:p>
            <a:r>
              <a:rPr lang="uk-UA" sz="3600" dirty="0" smtClean="0">
                <a:solidFill>
                  <a:srgbClr val="002060"/>
                </a:solidFill>
              </a:rPr>
              <a:t>Спів Пташки </a:t>
            </a:r>
            <a:r>
              <a:rPr lang="uk-UA" sz="3600" dirty="0">
                <a:solidFill>
                  <a:srgbClr val="002060"/>
                </a:solidFill>
              </a:rPr>
              <a:t>передає </a:t>
            </a:r>
            <a:r>
              <a:rPr lang="uk-UA" sz="3600" dirty="0">
                <a:solidFill>
                  <a:srgbClr val="92D050"/>
                </a:solidFill>
              </a:rPr>
              <a:t>флейта</a:t>
            </a:r>
            <a:r>
              <a:rPr lang="uk-UA" sz="3600" dirty="0">
                <a:solidFill>
                  <a:srgbClr val="002060"/>
                </a:solidFill>
              </a:rPr>
              <a:t> – дерев</a:t>
            </a:r>
            <a:r>
              <a:rPr lang="ru-RU" sz="3600" dirty="0">
                <a:solidFill>
                  <a:srgbClr val="002060"/>
                </a:solidFill>
              </a:rPr>
              <a:t>’</a:t>
            </a:r>
            <a:r>
              <a:rPr lang="uk-UA" sz="3600" dirty="0" err="1">
                <a:solidFill>
                  <a:srgbClr val="002060"/>
                </a:solidFill>
              </a:rPr>
              <a:t>яний</a:t>
            </a:r>
            <a:r>
              <a:rPr lang="uk-UA" sz="3600" dirty="0">
                <a:solidFill>
                  <a:srgbClr val="002060"/>
                </a:solidFill>
              </a:rPr>
              <a:t> духовий інструмент 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Documents and Settings\Viktor\Рабочий стол\Для урока\флейт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928670"/>
            <a:ext cx="5702881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0"/>
            <a:ext cx="7429552" cy="7857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dirty="0" smtClean="0">
                <a:solidFill>
                  <a:srgbClr val="00FFFF"/>
                </a:solidFill>
              </a:rPr>
              <a:t>Елементи музичної мови</a:t>
            </a:r>
            <a:endParaRPr lang="ru-RU" sz="4400" dirty="0">
              <a:solidFill>
                <a:srgbClr val="00FFFF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964381" y="1107265"/>
            <a:ext cx="857256" cy="21431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3713950" y="1214422"/>
            <a:ext cx="858050" cy="79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250529" y="2607463"/>
            <a:ext cx="3643338" cy="1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7143768" y="928670"/>
            <a:ext cx="857256" cy="57150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214282" y="1643050"/>
            <a:ext cx="2428892" cy="5214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dirty="0" smtClean="0">
              <a:solidFill>
                <a:srgbClr val="FFFF00"/>
              </a:solidFill>
            </a:endParaRPr>
          </a:p>
          <a:p>
            <a:pPr algn="ctr"/>
            <a:r>
              <a:rPr lang="uk-UA" sz="3200" dirty="0" smtClean="0">
                <a:solidFill>
                  <a:srgbClr val="FFFF00"/>
                </a:solidFill>
              </a:rPr>
              <a:t>Мелодія</a:t>
            </a:r>
          </a:p>
          <a:p>
            <a:pPr algn="ctr"/>
            <a:r>
              <a:rPr lang="uk-UA" sz="2800" dirty="0">
                <a:solidFill>
                  <a:srgbClr val="FF66FF"/>
                </a:solidFill>
              </a:rPr>
              <a:t> Л</a:t>
            </a:r>
            <a:r>
              <a:rPr lang="uk-UA" sz="2800" dirty="0" smtClean="0">
                <a:solidFill>
                  <a:srgbClr val="FF66FF"/>
                </a:solidFill>
              </a:rPr>
              <a:t>егка</a:t>
            </a:r>
          </a:p>
          <a:p>
            <a:pPr algn="ctr"/>
            <a:r>
              <a:rPr lang="uk-UA" sz="2800" dirty="0" smtClean="0">
                <a:solidFill>
                  <a:srgbClr val="FF66FF"/>
                </a:solidFill>
              </a:rPr>
              <a:t>Радісна</a:t>
            </a:r>
          </a:p>
          <a:p>
            <a:pPr algn="ctr"/>
            <a:r>
              <a:rPr lang="uk-UA" sz="2800" dirty="0" smtClean="0">
                <a:solidFill>
                  <a:srgbClr val="FF66FF"/>
                </a:solidFill>
              </a:rPr>
              <a:t>Бадьора</a:t>
            </a:r>
          </a:p>
          <a:p>
            <a:pPr algn="ctr"/>
            <a:r>
              <a:rPr lang="uk-UA" sz="2800" dirty="0" smtClean="0">
                <a:solidFill>
                  <a:srgbClr val="FF66FF"/>
                </a:solidFill>
              </a:rPr>
              <a:t>Весела</a:t>
            </a:r>
          </a:p>
          <a:p>
            <a:pPr algn="ctr"/>
            <a:r>
              <a:rPr lang="uk-UA" sz="2800" dirty="0" smtClean="0">
                <a:solidFill>
                  <a:srgbClr val="FF66FF"/>
                </a:solidFill>
              </a:rPr>
              <a:t>Сумна</a:t>
            </a:r>
          </a:p>
          <a:p>
            <a:pPr algn="ctr"/>
            <a:r>
              <a:rPr lang="uk-UA" sz="2800" dirty="0" smtClean="0">
                <a:solidFill>
                  <a:srgbClr val="FF66FF"/>
                </a:solidFill>
              </a:rPr>
              <a:t>Енергійна</a:t>
            </a:r>
          </a:p>
          <a:p>
            <a:pPr algn="ctr"/>
            <a:r>
              <a:rPr lang="uk-UA" sz="2800" dirty="0" smtClean="0">
                <a:solidFill>
                  <a:srgbClr val="FF66FF"/>
                </a:solidFill>
              </a:rPr>
              <a:t>Трагічна</a:t>
            </a:r>
          </a:p>
          <a:p>
            <a:pPr algn="ctr"/>
            <a:r>
              <a:rPr lang="uk-UA" sz="2800" dirty="0" smtClean="0">
                <a:solidFill>
                  <a:srgbClr val="FF66FF"/>
                </a:solidFill>
              </a:rPr>
              <a:t>Танцювальна</a:t>
            </a:r>
          </a:p>
          <a:p>
            <a:pPr algn="ctr"/>
            <a:r>
              <a:rPr lang="uk-UA" sz="2800" dirty="0" smtClean="0">
                <a:solidFill>
                  <a:srgbClr val="FF66FF"/>
                </a:solidFill>
              </a:rPr>
              <a:t>Наспівна</a:t>
            </a:r>
          </a:p>
          <a:p>
            <a:pPr algn="ctr"/>
            <a:r>
              <a:rPr lang="uk-UA" sz="2800" dirty="0" smtClean="0">
                <a:solidFill>
                  <a:srgbClr val="FF66FF"/>
                </a:solidFill>
              </a:rPr>
              <a:t>Маршова</a:t>
            </a:r>
          </a:p>
          <a:p>
            <a:pPr algn="ctr"/>
            <a:r>
              <a:rPr lang="uk-UA" sz="2800" dirty="0" smtClean="0">
                <a:solidFill>
                  <a:srgbClr val="FF66FF"/>
                </a:solidFill>
              </a:rPr>
              <a:t>Грізна</a:t>
            </a:r>
          </a:p>
          <a:p>
            <a:pPr algn="ctr"/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000364" y="1643050"/>
            <a:ext cx="2857520" cy="3000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dirty="0" smtClean="0"/>
          </a:p>
          <a:p>
            <a:pPr algn="ctr"/>
            <a:endParaRPr lang="uk-UA" sz="3200" dirty="0"/>
          </a:p>
          <a:p>
            <a:pPr algn="ctr"/>
            <a:endParaRPr lang="uk-UA" sz="3200" dirty="0" smtClean="0"/>
          </a:p>
          <a:p>
            <a:pPr algn="ctr"/>
            <a:endParaRPr lang="uk-UA" sz="3200" dirty="0"/>
          </a:p>
          <a:p>
            <a:pPr algn="ctr"/>
            <a:endParaRPr lang="uk-UA" sz="3200" dirty="0" smtClean="0"/>
          </a:p>
          <a:p>
            <a:pPr algn="ctr"/>
            <a:r>
              <a:rPr lang="uk-UA" sz="3200" dirty="0" smtClean="0">
                <a:solidFill>
                  <a:srgbClr val="FFFF00"/>
                </a:solidFill>
              </a:rPr>
              <a:t>Ритм</a:t>
            </a:r>
          </a:p>
          <a:p>
            <a:pPr algn="ctr"/>
            <a:r>
              <a:rPr lang="uk-UA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Рівномірний</a:t>
            </a:r>
          </a:p>
          <a:p>
            <a:pPr algn="ctr"/>
            <a:r>
              <a:rPr lang="uk-UA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Маршоподібний</a:t>
            </a:r>
          </a:p>
          <a:p>
            <a:pPr algn="ctr"/>
            <a:r>
              <a:rPr lang="uk-UA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Стрибкоподібний</a:t>
            </a:r>
          </a:p>
          <a:p>
            <a:pPr algn="ctr"/>
            <a:r>
              <a:rPr lang="uk-UA" sz="2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Т</a:t>
            </a:r>
            <a:r>
              <a:rPr lang="uk-UA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анцювальний</a:t>
            </a:r>
          </a:p>
          <a:p>
            <a:pPr algn="ctr"/>
            <a:r>
              <a:rPr lang="uk-UA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Синкопований</a:t>
            </a:r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643306" y="4500570"/>
            <a:ext cx="3000396" cy="2357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FFFF00"/>
                </a:solidFill>
              </a:rPr>
              <a:t>Регістр</a:t>
            </a:r>
          </a:p>
          <a:p>
            <a:pPr algn="ctr"/>
            <a:r>
              <a:rPr lang="uk-UA" sz="2800" dirty="0" smtClean="0">
                <a:solidFill>
                  <a:srgbClr val="00FF00"/>
                </a:solidFill>
              </a:rPr>
              <a:t>Високий</a:t>
            </a:r>
          </a:p>
          <a:p>
            <a:pPr algn="ctr"/>
            <a:r>
              <a:rPr lang="uk-UA" sz="2800" dirty="0" smtClean="0">
                <a:solidFill>
                  <a:srgbClr val="00FF00"/>
                </a:solidFill>
              </a:rPr>
              <a:t>Середній</a:t>
            </a:r>
          </a:p>
          <a:p>
            <a:pPr algn="ctr"/>
            <a:r>
              <a:rPr lang="uk-UA" sz="2800" dirty="0" smtClean="0">
                <a:solidFill>
                  <a:srgbClr val="00FF00"/>
                </a:solidFill>
              </a:rPr>
              <a:t>Низький</a:t>
            </a:r>
            <a:endParaRPr lang="ru-RU" sz="2800" dirty="0">
              <a:solidFill>
                <a:srgbClr val="00FF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57950" y="1643050"/>
            <a:ext cx="2643206" cy="3357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FFFF00"/>
                </a:solidFill>
              </a:rPr>
              <a:t>Темп</a:t>
            </a:r>
          </a:p>
          <a:p>
            <a:pPr algn="ctr"/>
            <a:r>
              <a:rPr lang="uk-UA" sz="2800" dirty="0" smtClean="0">
                <a:solidFill>
                  <a:srgbClr val="800080"/>
                </a:solidFill>
              </a:rPr>
              <a:t>Повільний</a:t>
            </a:r>
          </a:p>
          <a:p>
            <a:pPr algn="ctr"/>
            <a:r>
              <a:rPr lang="uk-UA" sz="2800" dirty="0" smtClean="0">
                <a:solidFill>
                  <a:srgbClr val="800080"/>
                </a:solidFill>
              </a:rPr>
              <a:t>Рухливий</a:t>
            </a:r>
          </a:p>
          <a:p>
            <a:pPr algn="ctr"/>
            <a:r>
              <a:rPr lang="uk-UA" sz="2800" dirty="0" smtClean="0">
                <a:solidFill>
                  <a:srgbClr val="800080"/>
                </a:solidFill>
              </a:rPr>
              <a:t>Швидкий</a:t>
            </a:r>
          </a:p>
          <a:p>
            <a:pPr algn="ctr"/>
            <a:r>
              <a:rPr lang="uk-UA" sz="2800" dirty="0" smtClean="0">
                <a:solidFill>
                  <a:srgbClr val="800080"/>
                </a:solidFill>
              </a:rPr>
              <a:t>Прискорений</a:t>
            </a:r>
          </a:p>
          <a:p>
            <a:pPr algn="ctr"/>
            <a:r>
              <a:rPr lang="uk-UA" sz="2800" dirty="0" err="1" smtClean="0">
                <a:solidFill>
                  <a:srgbClr val="800080"/>
                </a:solidFill>
              </a:rPr>
              <a:t>Заповільнений</a:t>
            </a:r>
            <a:endParaRPr lang="uk-UA" sz="2800" dirty="0">
              <a:solidFill>
                <a:srgbClr val="800080"/>
              </a:solidFill>
            </a:endParaRPr>
          </a:p>
          <a:p>
            <a:pPr algn="ctr"/>
            <a:endParaRPr lang="ru-RU" sz="2800" dirty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Viktor\Рабочий стол\Для урока\гобой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419373" y="1412776"/>
            <a:ext cx="5383123" cy="3600400"/>
          </a:xfrm>
          <a:prstGeom prst="rect">
            <a:avLst/>
          </a:prstGeom>
          <a:noFill/>
        </p:spPr>
      </p:pic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457200" y="116632"/>
            <a:ext cx="3008313" cy="6624736"/>
          </a:xfrm>
        </p:spPr>
        <p:txBody>
          <a:bodyPr>
            <a:normAutofit lnSpcReduction="10000"/>
          </a:bodyPr>
          <a:lstStyle/>
          <a:p>
            <a:endParaRPr lang="uk-UA" sz="3000" dirty="0" smtClean="0"/>
          </a:p>
          <a:p>
            <a:pPr algn="ctr"/>
            <a:r>
              <a:rPr lang="uk-UA" sz="3000" dirty="0" smtClean="0">
                <a:solidFill>
                  <a:srgbClr val="00FF00"/>
                </a:solidFill>
              </a:rPr>
              <a:t>С</a:t>
            </a:r>
            <a:r>
              <a:rPr lang="uk-UA" sz="3000" dirty="0">
                <a:solidFill>
                  <a:srgbClr val="00FF00"/>
                </a:solidFill>
              </a:rPr>
              <a:t>. </a:t>
            </a:r>
            <a:r>
              <a:rPr lang="uk-UA" sz="3000" dirty="0" err="1">
                <a:solidFill>
                  <a:srgbClr val="00FF00"/>
                </a:solidFill>
              </a:rPr>
              <a:t>Прокоф</a:t>
            </a:r>
            <a:r>
              <a:rPr lang="ru-RU" sz="3000" dirty="0">
                <a:solidFill>
                  <a:srgbClr val="00FF00"/>
                </a:solidFill>
              </a:rPr>
              <a:t>’</a:t>
            </a:r>
            <a:r>
              <a:rPr lang="uk-UA" sz="3000" dirty="0" err="1">
                <a:solidFill>
                  <a:srgbClr val="00FF00"/>
                </a:solidFill>
              </a:rPr>
              <a:t>єв</a:t>
            </a:r>
            <a:r>
              <a:rPr lang="uk-UA" sz="3000" dirty="0">
                <a:solidFill>
                  <a:srgbClr val="00FF00"/>
                </a:solidFill>
              </a:rPr>
              <a:t> </a:t>
            </a:r>
            <a:r>
              <a:rPr lang="uk-UA" sz="3000" dirty="0" smtClean="0">
                <a:solidFill>
                  <a:srgbClr val="00FF00"/>
                </a:solidFill>
              </a:rPr>
              <a:t> для </a:t>
            </a:r>
            <a:r>
              <a:rPr lang="uk-UA" sz="3000" dirty="0">
                <a:solidFill>
                  <a:srgbClr val="00FF00"/>
                </a:solidFill>
              </a:rPr>
              <a:t>характеристики </a:t>
            </a:r>
            <a:r>
              <a:rPr lang="uk-UA" sz="3000" dirty="0" smtClean="0">
                <a:solidFill>
                  <a:srgbClr val="00FF00"/>
                </a:solidFill>
              </a:rPr>
              <a:t>Качки </a:t>
            </a:r>
            <a:r>
              <a:rPr lang="uk-UA" sz="3000" dirty="0">
                <a:solidFill>
                  <a:srgbClr val="00FF00"/>
                </a:solidFill>
              </a:rPr>
              <a:t>використав </a:t>
            </a:r>
            <a:r>
              <a:rPr lang="uk-UA" sz="3000" dirty="0">
                <a:solidFill>
                  <a:srgbClr val="FFFF00"/>
                </a:solidFill>
              </a:rPr>
              <a:t>гобой </a:t>
            </a:r>
            <a:r>
              <a:rPr lang="uk-UA" sz="3000" dirty="0">
                <a:solidFill>
                  <a:srgbClr val="00FF00"/>
                </a:solidFill>
              </a:rPr>
              <a:t>– дерев</a:t>
            </a:r>
            <a:r>
              <a:rPr lang="ru-RU" sz="3000" dirty="0">
                <a:solidFill>
                  <a:srgbClr val="00FF00"/>
                </a:solidFill>
              </a:rPr>
              <a:t>’</a:t>
            </a:r>
            <a:r>
              <a:rPr lang="uk-UA" sz="3000" dirty="0" err="1">
                <a:solidFill>
                  <a:srgbClr val="00FF00"/>
                </a:solidFill>
              </a:rPr>
              <a:t>яний</a:t>
            </a:r>
            <a:r>
              <a:rPr lang="uk-UA" sz="3000" dirty="0">
                <a:solidFill>
                  <a:srgbClr val="00FF00"/>
                </a:solidFill>
              </a:rPr>
              <a:t> музичний інструмент. </a:t>
            </a:r>
            <a:endParaRPr lang="uk-UA" sz="3000" dirty="0" smtClean="0">
              <a:solidFill>
                <a:srgbClr val="00FF00"/>
              </a:solidFill>
            </a:endParaRPr>
          </a:p>
          <a:p>
            <a:pPr algn="ctr"/>
            <a:r>
              <a:rPr lang="uk-UA" sz="3000" dirty="0" smtClean="0">
                <a:solidFill>
                  <a:srgbClr val="00FF00"/>
                </a:solidFill>
              </a:rPr>
              <a:t>М’який</a:t>
            </a:r>
            <a:r>
              <a:rPr lang="uk-UA" sz="3000" dirty="0">
                <a:solidFill>
                  <a:srgbClr val="00FF00"/>
                </a:solidFill>
              </a:rPr>
              <a:t>, </a:t>
            </a:r>
            <a:r>
              <a:rPr lang="uk-UA" sz="3000" dirty="0" err="1">
                <a:solidFill>
                  <a:srgbClr val="00FF00"/>
                </a:solidFill>
              </a:rPr>
              <a:t>гнусавий</a:t>
            </a:r>
            <a:r>
              <a:rPr lang="uk-UA" sz="3000" dirty="0">
                <a:solidFill>
                  <a:srgbClr val="00FF00"/>
                </a:solidFill>
              </a:rPr>
              <a:t> тембр гобоя подібний до крякання качки</a:t>
            </a:r>
            <a:endParaRPr lang="ru-RU" sz="30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176</Words>
  <Application>Microsoft Office PowerPoint</Application>
  <PresentationFormat>Экран (4:3)</PresentationFormat>
  <Paragraphs>68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КАЗКОВИЙ  ЛІС</vt:lpstr>
      <vt:lpstr>Презентация PowerPoint</vt:lpstr>
      <vt:lpstr>Аркадій Філіпенко пісня “Зацвіла в долині”</vt:lpstr>
      <vt:lpstr>Казковий палац  де живуть і панують елементи музичної мови</vt:lpstr>
      <vt:lpstr>Тембр - забарвлення голосу або звуку музичного інструменту  Тембр має важливу роль у музиці </vt:lpstr>
      <vt:lpstr>Казкові гості Кішка, Пташка і Качка</vt:lpstr>
      <vt:lpstr>Презентация PowerPoint</vt:lpstr>
      <vt:lpstr>Презентация PowerPoint</vt:lpstr>
      <vt:lpstr>Презентация PowerPoint</vt:lpstr>
      <vt:lpstr>Презентация PowerPoint</vt:lpstr>
      <vt:lpstr>Веснянкова галявина</vt:lpstr>
      <vt:lpstr>Гра “Впізнай музичний інстумент”</vt:lpstr>
      <vt:lpstr>Гра “Впізнай музичний інстумент”</vt:lpstr>
      <vt:lpstr>Гра “Впізнай музичний інстумент”</vt:lpstr>
      <vt:lpstr>Гра “Впізнай музичний інстумент”</vt:lpstr>
      <vt:lpstr>Гра “Впізнай музичний інстумент”</vt:lpstr>
      <vt:lpstr>Гра “Впізнай музичний інстумент”</vt:lpstr>
      <vt:lpstr>До нових зустрічей!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Viktor</dc:creator>
  <cp:lastModifiedBy>Elena</cp:lastModifiedBy>
  <cp:revision>22</cp:revision>
  <dcterms:created xsi:type="dcterms:W3CDTF">2013-03-19T17:45:08Z</dcterms:created>
  <dcterms:modified xsi:type="dcterms:W3CDTF">2013-06-05T11:41:52Z</dcterms:modified>
</cp:coreProperties>
</file>