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r>
              <a:rPr lang="ru-RU" dirty="0" err="1" smtClean="0"/>
              <a:t>Вибери</a:t>
            </a:r>
            <a:r>
              <a:rPr lang="ru-RU" dirty="0" smtClean="0"/>
              <a:t> </a:t>
            </a:r>
            <a:r>
              <a:rPr lang="ru-RU" dirty="0" err="1" smtClean="0"/>
              <a:t>правильне</a:t>
            </a:r>
            <a:r>
              <a:rPr lang="ru-RU" dirty="0" smtClean="0"/>
              <a:t> </a:t>
            </a:r>
            <a:r>
              <a:rPr lang="ru-RU" dirty="0" err="1" smtClean="0"/>
              <a:t>твердження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628800"/>
            <a:ext cx="8928992" cy="5112568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chemeClr val="tx2">
                    <a:lumMod val="25000"/>
                  </a:schemeClr>
                </a:solidFill>
              </a:rPr>
              <a:t>Обробка</a:t>
            </a: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25000"/>
                  </a:schemeClr>
                </a:solidFill>
              </a:rPr>
              <a:t>народної</a:t>
            </a:r>
            <a:r>
              <a:rPr lang="ru-RU" sz="3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25000"/>
                  </a:schemeClr>
                </a:solidFill>
              </a:rPr>
              <a:t>вокальної</a:t>
            </a:r>
            <a:r>
              <a:rPr lang="ru-RU" sz="3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25000"/>
                  </a:schemeClr>
                </a:solidFill>
              </a:rPr>
              <a:t>музики</a:t>
            </a:r>
            <a:r>
              <a:rPr lang="ru-RU" sz="3600" dirty="0">
                <a:solidFill>
                  <a:schemeClr val="tx2">
                    <a:lumMod val="25000"/>
                  </a:schemeClr>
                </a:solidFill>
              </a:rPr>
              <a:t> — </a:t>
            </a:r>
            <a:r>
              <a:rPr lang="ru-RU" sz="3600" dirty="0" err="1" smtClean="0">
                <a:solidFill>
                  <a:schemeClr val="tx2">
                    <a:lumMod val="25000"/>
                  </a:schemeClr>
                </a:solidFill>
              </a:rPr>
              <a:t>це</a:t>
            </a: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  <a:t>:</a:t>
            </a:r>
          </a:p>
          <a:p>
            <a:pPr algn="l"/>
            <a:r>
              <a:rPr lang="ru-RU" dirty="0" smtClean="0"/>
              <a:t>1) </a:t>
            </a:r>
            <a:r>
              <a:rPr lang="ru-RU" dirty="0" err="1"/>
              <a:t>В</a:t>
            </a:r>
            <a:r>
              <a:rPr lang="ru-RU" dirty="0" err="1" smtClean="0"/>
              <a:t>идозмінення</a:t>
            </a:r>
            <a:r>
              <a:rPr lang="ru-RU" dirty="0" smtClean="0"/>
              <a:t>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пісні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algn="l"/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специфічних</a:t>
            </a:r>
            <a:r>
              <a:rPr lang="ru-RU" dirty="0" smtClean="0"/>
              <a:t> </a:t>
            </a:r>
            <a:r>
              <a:rPr lang="ru-RU" dirty="0" err="1"/>
              <a:t>музичних</a:t>
            </a:r>
            <a:r>
              <a:rPr lang="ru-RU" dirty="0"/>
              <a:t> </a:t>
            </a:r>
            <a:r>
              <a:rPr lang="ru-RU" dirty="0" err="1" smtClean="0"/>
              <a:t>прийомів</a:t>
            </a:r>
            <a:r>
              <a:rPr lang="ru-RU" dirty="0" smtClean="0"/>
              <a:t>;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2) </a:t>
            </a:r>
            <a:r>
              <a:rPr lang="ru-RU" dirty="0" err="1" smtClean="0"/>
              <a:t>Викладення</a:t>
            </a:r>
            <a:r>
              <a:rPr lang="ru-RU" dirty="0" smtClean="0"/>
              <a:t> </a:t>
            </a:r>
            <a:r>
              <a:rPr lang="ru-RU" dirty="0" err="1" smtClean="0"/>
              <a:t>нотним</a:t>
            </a:r>
            <a:r>
              <a:rPr lang="ru-RU" dirty="0" smtClean="0"/>
              <a:t> </a:t>
            </a:r>
            <a:r>
              <a:rPr lang="ru-RU" dirty="0" err="1" smtClean="0"/>
              <a:t>записом</a:t>
            </a:r>
            <a:r>
              <a:rPr lang="ru-RU" dirty="0" smtClean="0"/>
              <a:t> </a:t>
            </a:r>
            <a:r>
              <a:rPr lang="ru-RU" dirty="0" err="1" smtClean="0"/>
              <a:t>мелодії</a:t>
            </a:r>
            <a:r>
              <a:rPr lang="ru-RU" dirty="0" smtClean="0"/>
              <a:t> 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пісні</a:t>
            </a:r>
            <a:r>
              <a:rPr lang="ru-RU" dirty="0" smtClean="0"/>
              <a:t>;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3)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пісні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</a:p>
          <a:p>
            <a:pPr algn="l"/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err="1" smtClean="0"/>
              <a:t>імпровізаційних</a:t>
            </a:r>
            <a:r>
              <a:rPr lang="ru-RU" dirty="0" smtClean="0"/>
              <a:t> </a:t>
            </a:r>
            <a:r>
              <a:rPr lang="ru-RU" dirty="0" err="1" smtClean="0"/>
              <a:t>прийомів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Новий термін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400" dirty="0" smtClean="0"/>
              <a:t>   Автентичне музикування – стиль у музичному виконавстві, в якому максимально точно відтворено звучання музики минулого</a:t>
            </a:r>
            <a:endParaRPr lang="ru-RU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uk-UA" sz="4000" dirty="0" smtClean="0"/>
              <a:t>Виконавці автентичної музики</a:t>
            </a:r>
            <a:br>
              <a:rPr lang="uk-UA" sz="4000" dirty="0" smtClean="0"/>
            </a:br>
            <a:r>
              <a:rPr lang="uk-UA" sz="4000" dirty="0" smtClean="0"/>
              <a:t> у 20 столітті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5678998"/>
              </p:ext>
            </p:extLst>
          </p:nvPr>
        </p:nvGraphicFramePr>
        <p:xfrm>
          <a:off x="457200" y="2060848"/>
          <a:ext cx="8229600" cy="467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567916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1922 рік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Перший Оркестр українських народних інструментів</a:t>
                      </a:r>
                      <a:endParaRPr lang="uk-UA" sz="2800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uk-UA" sz="2800" b="1" dirty="0" smtClean="0"/>
                        <a:t>1939 рік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/>
                        <a:t>Гуцульський ансамбль пісні і танцю</a:t>
                      </a:r>
                      <a:endParaRPr lang="uk-UA" sz="2800" b="1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uk-UA" sz="2800" b="1" dirty="0" smtClean="0"/>
                        <a:t>1943 рік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/>
                        <a:t>Народний хор </a:t>
                      </a:r>
                    </a:p>
                    <a:p>
                      <a:r>
                        <a:rPr lang="uk-UA" sz="2800" b="1" dirty="0" smtClean="0"/>
                        <a:t>ім. Г. Верьовки</a:t>
                      </a:r>
                      <a:endParaRPr lang="uk-UA" sz="2800" b="1" dirty="0"/>
                    </a:p>
                  </a:txBody>
                  <a:tcPr/>
                </a:tc>
              </a:tr>
              <a:tr h="592324">
                <a:tc>
                  <a:txBody>
                    <a:bodyPr/>
                    <a:lstStyle/>
                    <a:p>
                      <a:r>
                        <a:rPr lang="uk-UA" sz="2800" b="1" dirty="0" smtClean="0"/>
                        <a:t>1951 рік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/>
                        <a:t>Ансамбль танцю України</a:t>
                      </a:r>
                      <a:endParaRPr lang="uk-UA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21 століття: фестивальний рух відродження автентичної музики</a:t>
            </a:r>
            <a:endParaRPr lang="ru-RU" dirty="0"/>
          </a:p>
        </p:txBody>
      </p:sp>
      <p:pic>
        <p:nvPicPr>
          <p:cNvPr id="5122" name="Picture 2" descr="C:\Documents and Settings\Виктор\Рабочий стол\Новая папка (2)\шешор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527051"/>
            <a:ext cx="3739457" cy="2330577"/>
          </a:xfrm>
          <a:prstGeom prst="rect">
            <a:avLst/>
          </a:prstGeom>
          <a:noFill/>
        </p:spPr>
      </p:pic>
      <p:pic>
        <p:nvPicPr>
          <p:cNvPr id="5123" name="Picture 3" descr="C:\Documents and Settings\Виктор\Рабочий стол\Новая папка (2)\шешори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374" y="2852936"/>
            <a:ext cx="3471814" cy="1944216"/>
          </a:xfrm>
          <a:prstGeom prst="rect">
            <a:avLst/>
          </a:prstGeom>
          <a:noFill/>
        </p:spPr>
      </p:pic>
      <p:pic>
        <p:nvPicPr>
          <p:cNvPr id="5124" name="Picture 4" descr="C:\Documents and Settings\Виктор\Рабочий стол\Новая папка (2)\берегин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4970" y="1556792"/>
            <a:ext cx="3028233" cy="2268252"/>
          </a:xfrm>
          <a:prstGeom prst="rect">
            <a:avLst/>
          </a:prstGeom>
          <a:noFill/>
        </p:spPr>
      </p:pic>
      <p:pic>
        <p:nvPicPr>
          <p:cNvPr id="5125" name="Picture 5" descr="C:\Documents and Settings\Виктор\Рабочий стол\Новая папка (2)\країна мрі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3635" y="3573015"/>
            <a:ext cx="4368551" cy="1656209"/>
          </a:xfrm>
          <a:prstGeom prst="rect">
            <a:avLst/>
          </a:prstGeom>
          <a:noFill/>
        </p:spPr>
      </p:pic>
      <p:pic>
        <p:nvPicPr>
          <p:cNvPr id="5126" name="Picture 6" descr="C:\Documents and Settings\Виктор\Рабочий стол\Новая папка (2)\країна мрій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4869160"/>
            <a:ext cx="3431038" cy="1988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dirty="0" smtClean="0"/>
              <a:t>Гурти автентичного співу</a:t>
            </a:r>
            <a:br>
              <a:rPr lang="uk-UA" sz="4800" dirty="0" smtClean="0"/>
            </a:br>
            <a:endParaRPr lang="ru-RU" sz="4800" dirty="0"/>
          </a:p>
        </p:txBody>
      </p:sp>
      <p:pic>
        <p:nvPicPr>
          <p:cNvPr id="6146" name="Picture 2" descr="C:\Documents and Settings\Виктор\Рабочий стол\Новая папка (2)\Божичі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518971" cy="36506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522920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Автентичний гурт  «</a:t>
            </a:r>
            <a:r>
              <a:rPr lang="uk-UA" sz="3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Божичі</a:t>
            </a:r>
            <a:r>
              <a:rPr lang="uk-UA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»</a:t>
            </a:r>
            <a:endParaRPr lang="uk-UA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err="1" smtClean="0"/>
              <a:t>Автентична</a:t>
            </a:r>
            <a:r>
              <a:rPr lang="ru-RU" sz="4400" dirty="0" smtClean="0"/>
              <a:t> </a:t>
            </a:r>
            <a:r>
              <a:rPr lang="ru-RU" sz="4400" dirty="0" err="1" smtClean="0"/>
              <a:t>музика</a:t>
            </a:r>
            <a:r>
              <a:rPr lang="ru-RU" sz="4400" dirty="0" smtClean="0"/>
              <a:t> в </a:t>
            </a:r>
            <a:r>
              <a:rPr lang="ru-RU" sz="4400" dirty="0" err="1" smtClean="0"/>
              <a:t>роккультурі</a:t>
            </a:r>
            <a:endParaRPr lang="ru-RU" sz="4400" dirty="0"/>
          </a:p>
        </p:txBody>
      </p:sp>
      <p:pic>
        <p:nvPicPr>
          <p:cNvPr id="7170" name="Picture 2" descr="C:\Documents and Settings\Виктор\Рабочий стол\Новая папка (2)\nfhnf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74108"/>
            <a:ext cx="3191247" cy="2258973"/>
          </a:xfrm>
          <a:prstGeom prst="rect">
            <a:avLst/>
          </a:prstGeom>
          <a:noFill/>
        </p:spPr>
      </p:pic>
      <p:pic>
        <p:nvPicPr>
          <p:cNvPr id="7171" name="Picture 3" descr="C:\Documents and Settings\Виктор\Рабочий стол\Новая папка (2)\гурт В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501008"/>
            <a:ext cx="3960440" cy="2788624"/>
          </a:xfrm>
          <a:prstGeom prst="rect">
            <a:avLst/>
          </a:prstGeom>
          <a:noFill/>
        </p:spPr>
      </p:pic>
      <p:pic>
        <p:nvPicPr>
          <p:cNvPr id="7172" name="Picture 4" descr="C:\Documents and Settings\Виктор\Рабочий стол\Новая папка (2)\гайдама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677306"/>
            <a:ext cx="4388045" cy="2920045"/>
          </a:xfrm>
          <a:prstGeom prst="rect">
            <a:avLst/>
          </a:prstGeom>
          <a:noFill/>
        </p:spPr>
      </p:pic>
      <p:pic>
        <p:nvPicPr>
          <p:cNvPr id="7173" name="Picture 5" descr="C:\Documents and Settings\Виктор\Рабочий стол\Новая папка (2)\мандр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700808"/>
            <a:ext cx="3000953" cy="2250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Фольк-рок</a:t>
            </a:r>
            <a:r>
              <a:rPr lang="uk-UA" dirty="0" smtClean="0"/>
              <a:t> – напрям сучасної  рок-музики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3600" dirty="0" err="1" smtClean="0"/>
              <a:t>Цей</a:t>
            </a:r>
            <a:r>
              <a:rPr lang="ru-RU" sz="3600" dirty="0" smtClean="0"/>
              <a:t> </a:t>
            </a:r>
            <a:r>
              <a:rPr lang="ru-RU" sz="3600" dirty="0" err="1" smtClean="0"/>
              <a:t>напрямок</a:t>
            </a:r>
            <a:r>
              <a:rPr lang="ru-RU" sz="3600" dirty="0" smtClean="0"/>
              <a:t> рок – </a:t>
            </a:r>
            <a:r>
              <a:rPr lang="ru-RU" sz="3600" dirty="0" err="1" smtClean="0"/>
              <a:t>музики</a:t>
            </a:r>
            <a:r>
              <a:rPr lang="ru-RU" sz="3600" dirty="0" smtClean="0"/>
              <a:t> </a:t>
            </a:r>
            <a:r>
              <a:rPr lang="ru-RU" sz="3600" dirty="0" err="1" smtClean="0"/>
              <a:t>сформувався</a:t>
            </a:r>
            <a:r>
              <a:rPr lang="ru-RU" sz="3600" dirty="0" smtClean="0"/>
              <a:t> у 50-60-х роках 20 </a:t>
            </a:r>
            <a:r>
              <a:rPr lang="ru-RU" sz="3600" dirty="0" err="1" smtClean="0"/>
              <a:t>століття</a:t>
            </a:r>
            <a:r>
              <a:rPr lang="ru-RU" sz="3600" dirty="0" smtClean="0"/>
              <a:t> у </a:t>
            </a:r>
            <a:r>
              <a:rPr lang="ru-RU" sz="3600" dirty="0" err="1" smtClean="0"/>
              <a:t>Англії</a:t>
            </a:r>
            <a:r>
              <a:rPr lang="ru-RU" sz="3600" dirty="0" smtClean="0"/>
              <a:t> та США</a:t>
            </a:r>
          </a:p>
          <a:p>
            <a:pPr marL="137160" indent="0" algn="ctr">
              <a:buNone/>
            </a:pPr>
            <a:endParaRPr lang="ru-RU" sz="3600" dirty="0" smtClean="0"/>
          </a:p>
          <a:p>
            <a:pPr marL="137160" indent="0" algn="ctr">
              <a:buNone/>
            </a:pPr>
            <a:r>
              <a:rPr lang="ru-RU" sz="3600" dirty="0" err="1" smtClean="0"/>
              <a:t>Джоні</a:t>
            </a:r>
            <a:r>
              <a:rPr lang="ru-RU" sz="3600" dirty="0" smtClean="0"/>
              <a:t> </a:t>
            </a:r>
            <a:r>
              <a:rPr lang="ru-RU" sz="3600" dirty="0" err="1" smtClean="0"/>
              <a:t>Міттчел</a:t>
            </a:r>
            <a:r>
              <a:rPr lang="ru-RU" sz="3600" dirty="0" smtClean="0"/>
              <a:t>, </a:t>
            </a:r>
            <a:r>
              <a:rPr lang="ru-RU" sz="3600" dirty="0" err="1" smtClean="0"/>
              <a:t>Річі</a:t>
            </a:r>
            <a:r>
              <a:rPr lang="ru-RU" sz="3600" dirty="0" smtClean="0"/>
              <a:t> </a:t>
            </a:r>
            <a:r>
              <a:rPr lang="ru-RU" sz="3600" dirty="0" err="1" smtClean="0"/>
              <a:t>Хейвенс</a:t>
            </a:r>
            <a:r>
              <a:rPr lang="ru-RU" sz="3600" dirty="0" smtClean="0"/>
              <a:t> та </a:t>
            </a:r>
            <a:r>
              <a:rPr lang="ru-RU" sz="3600" dirty="0" err="1" smtClean="0"/>
              <a:t>різні</a:t>
            </a:r>
            <a:r>
              <a:rPr lang="ru-RU" sz="3600" dirty="0" smtClean="0"/>
              <a:t> </a:t>
            </a:r>
            <a:r>
              <a:rPr lang="ru-RU" sz="3600" dirty="0" err="1" smtClean="0"/>
              <a:t>групи</a:t>
            </a:r>
            <a:r>
              <a:rPr lang="ru-RU" sz="3600" dirty="0" smtClean="0"/>
              <a:t> </a:t>
            </a:r>
            <a:r>
              <a:rPr lang="ru-RU" sz="3600" dirty="0" err="1" smtClean="0"/>
              <a:t>використовували</a:t>
            </a:r>
            <a:r>
              <a:rPr lang="ru-RU" sz="3600" dirty="0" smtClean="0"/>
              <a:t> у </a:t>
            </a:r>
            <a:r>
              <a:rPr lang="ru-RU" sz="3600" dirty="0" err="1" smtClean="0"/>
              <a:t>своїх</a:t>
            </a:r>
            <a:r>
              <a:rPr lang="ru-RU" sz="3600" dirty="0" smtClean="0"/>
              <a:t> </a:t>
            </a:r>
            <a:r>
              <a:rPr lang="ru-RU" sz="3600" dirty="0" err="1" smtClean="0"/>
              <a:t>композиціях</a:t>
            </a:r>
            <a:r>
              <a:rPr lang="ru-RU" sz="3600" dirty="0" smtClean="0"/>
              <a:t> </a:t>
            </a:r>
            <a:r>
              <a:rPr lang="ru-RU" sz="3600" dirty="0" err="1" smtClean="0"/>
              <a:t>елементи</a:t>
            </a:r>
            <a:r>
              <a:rPr lang="ru-RU" sz="3600" dirty="0" smtClean="0"/>
              <a:t> </a:t>
            </a:r>
            <a:r>
              <a:rPr lang="ru-RU" sz="3600" dirty="0" err="1" smtClean="0"/>
              <a:t>народної</a:t>
            </a:r>
            <a:r>
              <a:rPr lang="ru-RU" sz="3600" dirty="0" smtClean="0"/>
              <a:t> </a:t>
            </a:r>
            <a:r>
              <a:rPr lang="ru-RU" sz="3600" dirty="0" err="1" smtClean="0"/>
              <a:t>музики</a:t>
            </a:r>
            <a:endParaRPr lang="ru-RU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Українські фестивалі рок-музики, </a:t>
            </a:r>
            <a:r>
              <a:rPr lang="uk-UA" dirty="0" smtClean="0"/>
              <a:t>де </a:t>
            </a:r>
            <a:r>
              <a:rPr lang="uk-UA" dirty="0" smtClean="0"/>
              <a:t>звучить </a:t>
            </a:r>
            <a:r>
              <a:rPr lang="uk-UA" dirty="0" smtClean="0"/>
              <a:t>українській </a:t>
            </a:r>
            <a:r>
              <a:rPr lang="uk-UA" dirty="0" err="1" smtClean="0"/>
              <a:t>фольк-рок</a:t>
            </a:r>
            <a:endParaRPr lang="ru-RU" dirty="0"/>
          </a:p>
        </p:txBody>
      </p:sp>
      <p:pic>
        <p:nvPicPr>
          <p:cNvPr id="8194" name="Picture 2" descr="C:\Documents and Settings\Виктор\Рабочий стол\Новая папка (2)\тарас бульб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2612590" cy="2286016"/>
          </a:xfrm>
          <a:prstGeom prst="rect">
            <a:avLst/>
          </a:prstGeom>
          <a:noFill/>
        </p:spPr>
      </p:pic>
      <p:pic>
        <p:nvPicPr>
          <p:cNvPr id="8195" name="Picture 3" descr="C:\Documents and Settings\Виктор\Рабочий стол\Новая папка (2)\мазепа фе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714885"/>
            <a:ext cx="3016237" cy="2143116"/>
          </a:xfrm>
          <a:prstGeom prst="rect">
            <a:avLst/>
          </a:prstGeom>
          <a:noFill/>
        </p:spPr>
      </p:pic>
      <p:pic>
        <p:nvPicPr>
          <p:cNvPr id="8196" name="Picture 4" descr="C:\Documents and Settings\Виктор\Рабочий стол\Новая папка (2)\славськ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500173"/>
            <a:ext cx="3071802" cy="2292037"/>
          </a:xfrm>
          <a:prstGeom prst="rect">
            <a:avLst/>
          </a:prstGeom>
          <a:noFill/>
        </p:spPr>
      </p:pic>
      <p:pic>
        <p:nvPicPr>
          <p:cNvPr id="8197" name="Picture 5" descr="C:\Documents and Settings\Виктор\Рабочий стол\Новая папка (2)\рок чай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2143139"/>
            <a:ext cx="3643338" cy="2446620"/>
          </a:xfrm>
          <a:prstGeom prst="rect">
            <a:avLst/>
          </a:prstGeom>
          <a:noFill/>
        </p:spPr>
      </p:pic>
      <p:pic>
        <p:nvPicPr>
          <p:cNvPr id="8198" name="Picture 6" descr="C:\Documents and Settings\Виктор\Рабочий стол\Новая папка (2)\рок січ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6119" y="4643447"/>
            <a:ext cx="3327882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Виктор\Рабочий стол\лош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915578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r>
              <a:rPr lang="uk-UA" sz="6000" dirty="0" smtClean="0"/>
              <a:t>Знайомимося з новою піснею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муз.  Л. Квінти</a:t>
            </a:r>
            <a:b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слова  В.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Костова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br>
              <a:rPr lang="uk-UA" dirty="0" smtClean="0"/>
            </a:br>
            <a:r>
              <a:rPr lang="uk-UA" sz="8800" dirty="0" err="1" smtClean="0">
                <a:solidFill>
                  <a:srgbClr val="FFC000"/>
                </a:solidFill>
              </a:rPr>
              <a:t>“Здравствуй</a:t>
            </a:r>
            <a:r>
              <a:rPr lang="uk-UA" sz="8800" dirty="0" smtClean="0">
                <a:solidFill>
                  <a:srgbClr val="FFC000"/>
                </a:solidFill>
              </a:rPr>
              <a:t> </a:t>
            </a:r>
            <a:r>
              <a:rPr lang="uk-UA" sz="8800" dirty="0" err="1" smtClean="0">
                <a:solidFill>
                  <a:srgbClr val="FFC000"/>
                </a:solidFill>
              </a:rPr>
              <a:t>мир”</a:t>
            </a:r>
            <a:endParaRPr lang="ru-RU" sz="8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/>
              <a:t>Домашнє завдання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smtClean="0"/>
              <a:t> </a:t>
            </a:r>
            <a:r>
              <a:rPr lang="uk-UA" sz="4000" dirty="0" smtClean="0"/>
              <a:t>Створити віртуальний диск із композиціями </a:t>
            </a:r>
            <a:r>
              <a:rPr lang="uk-UA" sz="4000" dirty="0" smtClean="0"/>
              <a:t>українського </a:t>
            </a:r>
            <a:r>
              <a:rPr lang="uk-UA" sz="4000" dirty="0" err="1" smtClean="0"/>
              <a:t>фольк-року</a:t>
            </a:r>
            <a:endParaRPr lang="ru-RU" sz="4000" dirty="0"/>
          </a:p>
        </p:txBody>
      </p:sp>
      <p:pic>
        <p:nvPicPr>
          <p:cNvPr id="10243" name="Picture 3" descr="C:\Documents and Settings\Виктор\Рабочий стол\Новая папка\дис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4936" y="4500569"/>
            <a:ext cx="3119063" cy="2357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64219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Добери слова-</a:t>
            </a:r>
            <a:r>
              <a:rPr lang="ru-RU" sz="4400" dirty="0" err="1" smtClean="0"/>
              <a:t>синоніми</a:t>
            </a:r>
            <a:r>
              <a:rPr lang="ru-RU" sz="4400" dirty="0" smtClean="0"/>
              <a:t> до слова «</a:t>
            </a:r>
            <a:r>
              <a:rPr lang="ru-RU" sz="4400" dirty="0" err="1" smtClean="0"/>
              <a:t>обробка</a:t>
            </a:r>
            <a:r>
              <a:rPr lang="ru-RU" sz="4400" dirty="0" smtClean="0"/>
              <a:t>»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600" dirty="0" err="1" smtClean="0"/>
              <a:t>Аранжування</a:t>
            </a:r>
            <a:r>
              <a:rPr lang="ru-RU" sz="36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 err="1" smtClean="0"/>
              <a:t>Поліфонія</a:t>
            </a:r>
            <a:r>
              <a:rPr lang="ru-RU" sz="36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 smtClean="0"/>
              <a:t>Оркестровка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 err="1" smtClean="0"/>
              <a:t>Кокофонія</a:t>
            </a:r>
            <a:endParaRPr lang="ru-RU" sz="3600" dirty="0" smtClean="0"/>
          </a:p>
          <a:p>
            <a:pPr>
              <a:buFont typeface="Wingdings" pitchFamily="2" charset="2"/>
              <a:buChar char="q"/>
            </a:pPr>
            <a:r>
              <a:rPr lang="ru-RU" sz="3600" dirty="0" err="1" smtClean="0"/>
              <a:t>Гомофонія</a:t>
            </a:r>
            <a:endParaRPr lang="ru-RU" sz="3600" dirty="0" smtClean="0"/>
          </a:p>
          <a:p>
            <a:pPr>
              <a:buFont typeface="Wingdings" pitchFamily="2" charset="2"/>
              <a:buChar char="q"/>
            </a:pPr>
            <a:r>
              <a:rPr lang="ru-RU" sz="3600" dirty="0" err="1"/>
              <a:t>Т</a:t>
            </a:r>
            <a:r>
              <a:rPr lang="ru-RU" sz="3600" dirty="0" err="1" smtClean="0"/>
              <a:t>ранскрипція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err="1" smtClean="0"/>
              <a:t>Впізнай</a:t>
            </a:r>
            <a:r>
              <a:rPr lang="ru-RU" sz="4800" dirty="0" smtClean="0"/>
              <a:t> </a:t>
            </a:r>
            <a:r>
              <a:rPr lang="ru-RU" sz="4800" dirty="0" err="1" smtClean="0"/>
              <a:t>видатну</a:t>
            </a:r>
            <a:r>
              <a:rPr lang="ru-RU" sz="4800" dirty="0" smtClean="0"/>
              <a:t> </a:t>
            </a:r>
            <a:r>
              <a:rPr lang="ru-RU" sz="4800" dirty="0" err="1" smtClean="0"/>
              <a:t>особистість</a:t>
            </a:r>
            <a:endParaRPr lang="ru-RU" sz="4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31258"/>
            <a:ext cx="2150463" cy="28435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C:\Documents and Settings\Виктор\Рабочий стол\Новая папка (2)\людкеви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3725058"/>
            <a:ext cx="2041875" cy="28002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008" y="1501331"/>
            <a:ext cx="1888745" cy="271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6262" y="1501331"/>
            <a:ext cx="1976177" cy="260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/>
              <a:t>Микола</a:t>
            </a:r>
            <a:r>
              <a:rPr lang="ru-RU" sz="3600" b="1" dirty="0" smtClean="0"/>
              <a:t> Леонтович</a:t>
            </a:r>
          </a:p>
          <a:p>
            <a:r>
              <a:rPr lang="ru-RU" sz="3600" b="1" dirty="0" err="1" smtClean="0"/>
              <a:t>Микола</a:t>
            </a:r>
            <a:r>
              <a:rPr lang="ru-RU" sz="3600" b="1" dirty="0" smtClean="0"/>
              <a:t> Лисенко</a:t>
            </a:r>
          </a:p>
          <a:p>
            <a:r>
              <a:rPr lang="ru-RU" sz="3600" b="1" dirty="0" err="1" smtClean="0"/>
              <a:t>Кирило</a:t>
            </a:r>
            <a:r>
              <a:rPr lang="ru-RU" sz="3600" b="1" dirty="0" smtClean="0"/>
              <a:t> Стеценко</a:t>
            </a:r>
          </a:p>
          <a:p>
            <a:r>
              <a:rPr lang="ru-RU" sz="3600" b="1" dirty="0" err="1" smtClean="0"/>
              <a:t>Станіслав</a:t>
            </a:r>
            <a:r>
              <a:rPr lang="ru-RU" sz="3600" b="1" dirty="0" smtClean="0"/>
              <a:t> Людкевич</a:t>
            </a:r>
            <a:endParaRPr lang="ru-RU" sz="3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400" dirty="0" smtClean="0"/>
              <a:t>Українська автентична музика</a:t>
            </a:r>
            <a:endParaRPr lang="ru-RU" sz="5400" dirty="0"/>
          </a:p>
        </p:txBody>
      </p:sp>
      <p:pic>
        <p:nvPicPr>
          <p:cNvPr id="1026" name="Picture 2" descr="C:\Documents and Settings\Виктор\Рабочий стол\Новая папка (2)\нар виконавці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7031" y="1928802"/>
            <a:ext cx="4314926" cy="3500462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uk-UA" sz="3600" b="1" i="1" dirty="0" smtClean="0">
                <a:solidFill>
                  <a:schemeClr val="tx2">
                    <a:lumMod val="25000"/>
                  </a:schemeClr>
                </a:solidFill>
              </a:rPr>
              <a:t>Автентичне виконавство </a:t>
            </a:r>
            <a:r>
              <a:rPr lang="uk-UA" sz="3600" dirty="0" smtClean="0">
                <a:solidFill>
                  <a:schemeClr val="tx2">
                    <a:lumMod val="25000"/>
                  </a:schemeClr>
                </a:solidFill>
              </a:rPr>
              <a:t>(від лат. - справжній) – максимально точне відтворення звучання музики минулого</a:t>
            </a:r>
            <a:endParaRPr lang="uk-UA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51720" y="476672"/>
            <a:ext cx="6912768" cy="5976664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Дуже важко відтворити оригінальне звучання тих інструментів, які вийшли з ужитку, наприклад, віола де </a:t>
            </a:r>
            <a:r>
              <a:rPr lang="uk-UA" sz="4400" dirty="0" err="1" smtClean="0"/>
              <a:t>гамба</a:t>
            </a:r>
            <a:r>
              <a:rPr lang="uk-UA" sz="4400" dirty="0" smtClean="0"/>
              <a:t>, </a:t>
            </a:r>
            <a:r>
              <a:rPr lang="uk-UA" sz="4400" dirty="0" err="1" smtClean="0"/>
              <a:t>бароковська</a:t>
            </a:r>
            <a:r>
              <a:rPr lang="uk-UA" sz="4400" dirty="0" smtClean="0"/>
              <a:t> скрипка, </a:t>
            </a:r>
            <a:r>
              <a:rPr lang="uk-UA" sz="4400" dirty="0" err="1" smtClean="0"/>
              <a:t>повздовжна</a:t>
            </a:r>
            <a:r>
              <a:rPr lang="uk-UA" sz="4400" dirty="0" smtClean="0"/>
              <a:t> флейта, клавесин, клавікорд, фісгармонія</a:t>
            </a:r>
            <a:endParaRPr lang="uk-UA" sz="4400" dirty="0"/>
          </a:p>
        </p:txBody>
      </p:sp>
      <p:pic>
        <p:nvPicPr>
          <p:cNvPr id="3074" name="Picture 2" descr="C:\Documents and Settings\Виктор\Рабочий стол\Новая папка (2)\старі виконавці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16632"/>
            <a:ext cx="1944216" cy="271167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184616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uk-UA" sz="4400" dirty="0" smtClean="0"/>
              <a:t>Щоб відтворити манеру </a:t>
            </a:r>
          </a:p>
          <a:p>
            <a:pPr marL="137160" indent="0">
              <a:buNone/>
            </a:pPr>
            <a:r>
              <a:rPr lang="uk-UA" sz="4400" dirty="0" smtClean="0"/>
              <a:t>народного виконання, музиканти – </a:t>
            </a:r>
            <a:r>
              <a:rPr lang="uk-UA" sz="4400" dirty="0" err="1" smtClean="0"/>
              <a:t>автентисти</a:t>
            </a:r>
            <a:r>
              <a:rPr lang="uk-UA" sz="4400" dirty="0" smtClean="0"/>
              <a:t> здійснюють експедиції по селах, записуючи давні народні пісні, які виконують носії народних традицій (це переважно люди похилого віку)</a:t>
            </a:r>
            <a:endParaRPr lang="uk-UA" sz="4400" dirty="0"/>
          </a:p>
        </p:txBody>
      </p:sp>
      <p:pic>
        <p:nvPicPr>
          <p:cNvPr id="2052" name="Picture 4" descr="C:\Documents and Settings\Виктор\Рабочий стол\Новая папка (2)\cnfhs dbrjyfd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16632"/>
            <a:ext cx="2673474" cy="20310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Виктор\Рабочий стол\Новая папка\лисен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47" y="188640"/>
            <a:ext cx="1998781" cy="264653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C:\Documents and Settings\Виктор\Рабочий стол\Новая папка (2)\о. вереса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948264" y="3730969"/>
            <a:ext cx="2059682" cy="298986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2771800" y="188640"/>
            <a:ext cx="6192688" cy="593752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uk-UA" sz="3600" dirty="0" smtClean="0">
                <a:solidFill>
                  <a:schemeClr val="tx2">
                    <a:lumMod val="25000"/>
                  </a:schemeClr>
                </a:solidFill>
              </a:rPr>
              <a:t>Інтерес до автентичного звучання української музики проявляв М. Лисенко, який став одним із перших організаторів концертів кобзаря Остапа Вересая.</a:t>
            </a:r>
            <a:endParaRPr lang="uk-UA" sz="36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099" name="Picture 3" descr="C:\Documents and Settings\Виктор\Рабочий стол\Новая папка (2)\о вересай карт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600939"/>
            <a:ext cx="2657475" cy="17240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100" name="Picture 4" descr="C:\Documents and Settings\Виктор\Рабочий стол\Новая папка (2)\gfvznyb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947" y="3573016"/>
            <a:ext cx="2016224" cy="31078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Слухаємо музику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sz="3200" dirty="0" err="1" smtClean="0"/>
              <a:t>Українська</a:t>
            </a:r>
            <a:r>
              <a:rPr lang="ru-RU" sz="3200" dirty="0" smtClean="0"/>
              <a:t> народна </a:t>
            </a:r>
            <a:r>
              <a:rPr lang="ru-RU" sz="3200" dirty="0" err="1" smtClean="0"/>
              <a:t>пісня</a:t>
            </a:r>
            <a:r>
              <a:rPr lang="ru-RU" sz="3200" dirty="0" smtClean="0"/>
              <a:t> «Як </a:t>
            </a:r>
            <a:r>
              <a:rPr lang="ru-RU" sz="3200" dirty="0" err="1" smtClean="0"/>
              <a:t>поїду</a:t>
            </a:r>
            <a:r>
              <a:rPr lang="ru-RU" sz="3200" dirty="0" smtClean="0"/>
              <a:t> я в город Полтаву» у </a:t>
            </a:r>
            <a:r>
              <a:rPr lang="ru-RU" sz="3200" dirty="0" err="1" smtClean="0"/>
              <a:t>виконанні</a:t>
            </a:r>
            <a:r>
              <a:rPr lang="ru-RU" sz="3200" dirty="0" smtClean="0"/>
              <a:t> </a:t>
            </a:r>
            <a:r>
              <a:rPr lang="ru-RU" sz="3200" dirty="0" err="1" smtClean="0"/>
              <a:t>аматорського</a:t>
            </a:r>
            <a:r>
              <a:rPr lang="ru-RU" sz="3200" dirty="0" smtClean="0"/>
              <a:t> гурту «</a:t>
            </a:r>
            <a:r>
              <a:rPr lang="ru-RU" sz="3200" dirty="0" err="1" smtClean="0"/>
              <a:t>Божичі</a:t>
            </a:r>
            <a:r>
              <a:rPr lang="ru-RU" sz="3200" dirty="0" smtClean="0"/>
              <a:t>»</a:t>
            </a:r>
          </a:p>
          <a:p>
            <a:pPr marL="137160" indent="0" algn="ctr">
              <a:buNone/>
            </a:pPr>
            <a:endParaRPr lang="ru-RU" sz="3200" dirty="0"/>
          </a:p>
          <a:p>
            <a:pPr marL="137160" indent="0" algn="ctr">
              <a:buNone/>
            </a:pPr>
            <a:r>
              <a:rPr lang="ru-RU" sz="3200" dirty="0" err="1" smtClean="0"/>
              <a:t>Українська</a:t>
            </a:r>
            <a:r>
              <a:rPr lang="ru-RU" sz="3200" dirty="0" smtClean="0"/>
              <a:t> народна </a:t>
            </a:r>
            <a:r>
              <a:rPr lang="ru-RU" sz="3200" dirty="0" err="1" smtClean="0"/>
              <a:t>пісня</a:t>
            </a:r>
            <a:r>
              <a:rPr lang="ru-RU" sz="3200" dirty="0" smtClean="0"/>
              <a:t> «</a:t>
            </a:r>
            <a:r>
              <a:rPr lang="ru-RU" sz="3200" dirty="0" err="1" smtClean="0"/>
              <a:t>Летіла</a:t>
            </a:r>
            <a:r>
              <a:rPr lang="ru-RU" sz="3200" dirty="0" smtClean="0"/>
              <a:t> зозуля через мою хату» у </a:t>
            </a:r>
            <a:r>
              <a:rPr lang="ru-RU" sz="3200" dirty="0" err="1" smtClean="0"/>
              <a:t>виконанні</a:t>
            </a:r>
            <a:r>
              <a:rPr lang="ru-RU" sz="3200" dirty="0" smtClean="0"/>
              <a:t> гурту «Древо»</a:t>
            </a:r>
          </a:p>
          <a:p>
            <a:pPr marL="137160" indent="0" algn="ctr">
              <a:buNone/>
            </a:pPr>
            <a:endParaRPr lang="ru-RU" sz="3200" dirty="0"/>
          </a:p>
          <a:p>
            <a:pPr marL="137160" indent="0" algn="ctr">
              <a:buNone/>
            </a:pPr>
            <a:r>
              <a:rPr lang="ru-RU" sz="3200" dirty="0" err="1" smtClean="0"/>
              <a:t>Українські</a:t>
            </a:r>
            <a:r>
              <a:rPr lang="ru-RU" sz="3200" dirty="0" smtClean="0"/>
              <a:t> </a:t>
            </a:r>
            <a:r>
              <a:rPr lang="ru-RU" sz="3200" dirty="0" err="1" smtClean="0"/>
              <a:t>народні</a:t>
            </a:r>
            <a:r>
              <a:rPr lang="ru-RU" sz="3200" dirty="0" smtClean="0"/>
              <a:t> </a:t>
            </a:r>
            <a:r>
              <a:rPr lang="ru-RU" sz="3200" dirty="0" err="1" smtClean="0"/>
              <a:t>пісні</a:t>
            </a:r>
            <a:r>
              <a:rPr lang="ru-RU" sz="3200" dirty="0" smtClean="0"/>
              <a:t> у </a:t>
            </a:r>
            <a:r>
              <a:rPr lang="ru-RU" sz="3200" dirty="0" err="1" smtClean="0"/>
              <a:t>виконанні</a:t>
            </a:r>
            <a:r>
              <a:rPr lang="ru-RU" sz="3200" dirty="0" smtClean="0"/>
              <a:t> </a:t>
            </a:r>
            <a:r>
              <a:rPr lang="ru-RU" sz="3200" dirty="0" err="1" smtClean="0"/>
              <a:t>колективу</a:t>
            </a:r>
            <a:r>
              <a:rPr lang="ru-RU" sz="3200" dirty="0" smtClean="0"/>
              <a:t> </a:t>
            </a:r>
            <a:r>
              <a:rPr lang="ru-RU" sz="3200" dirty="0" err="1" smtClean="0"/>
              <a:t>автентичного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співу</a:t>
            </a:r>
            <a:endParaRPr lang="ru-RU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187</TotalTime>
  <Words>340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Вибери правильне твердження</vt:lpstr>
      <vt:lpstr>Добери слова-синоніми до слова «обробка»</vt:lpstr>
      <vt:lpstr>Впізнай видатну особистість</vt:lpstr>
      <vt:lpstr>Ключ</vt:lpstr>
      <vt:lpstr>Українська автентична музика</vt:lpstr>
      <vt:lpstr>Слайд 6</vt:lpstr>
      <vt:lpstr>Слайд 7</vt:lpstr>
      <vt:lpstr>Слайд 8</vt:lpstr>
      <vt:lpstr>Слухаємо музику</vt:lpstr>
      <vt:lpstr>Новий термін</vt:lpstr>
      <vt:lpstr>Виконавці автентичної музики  у 20 столітті</vt:lpstr>
      <vt:lpstr>21 століття: фестивальний рух відродження автентичної музики</vt:lpstr>
      <vt:lpstr>Гурти автентичного співу </vt:lpstr>
      <vt:lpstr>Автентична музика в роккультурі</vt:lpstr>
      <vt:lpstr>Фольк-рок – напрям сучасної  рок-музики</vt:lpstr>
      <vt:lpstr>Українські фестивалі рок-музики, де звучить українській фольк-рок</vt:lpstr>
      <vt:lpstr>Знайомимося з новою піснею   муз.  Л. Квінти слова  В. Костова   “Здравствуй мир”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Viktor</cp:lastModifiedBy>
  <cp:revision>16</cp:revision>
  <dcterms:modified xsi:type="dcterms:W3CDTF">2016-01-09T16:10:00Z</dcterms:modified>
</cp:coreProperties>
</file>