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 snapToGrid="0">
      <p:cViewPr varScale="1">
        <p:scale>
          <a:sx n="78" d="100"/>
          <a:sy n="78" d="100"/>
        </p:scale>
        <p:origin x="7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710D-5DD5-44EE-A4EE-7CCB1C84B60C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0E65-0443-417B-AD14-59D79E4E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1050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710D-5DD5-44EE-A4EE-7CCB1C84B60C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0E65-0443-417B-AD14-59D79E4E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2146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710D-5DD5-44EE-A4EE-7CCB1C84B60C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0E65-0443-417B-AD14-59D79E4E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287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710D-5DD5-44EE-A4EE-7CCB1C84B60C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0E65-0443-417B-AD14-59D79E4E7DB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489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710D-5DD5-44EE-A4EE-7CCB1C84B60C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0E65-0443-417B-AD14-59D79E4E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2600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710D-5DD5-44EE-A4EE-7CCB1C84B60C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0E65-0443-417B-AD14-59D79E4E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72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710D-5DD5-44EE-A4EE-7CCB1C84B60C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0E65-0443-417B-AD14-59D79E4E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277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710D-5DD5-44EE-A4EE-7CCB1C84B60C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0E65-0443-417B-AD14-59D79E4E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7681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710D-5DD5-44EE-A4EE-7CCB1C84B60C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0E65-0443-417B-AD14-59D79E4E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4231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710D-5DD5-44EE-A4EE-7CCB1C84B60C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0E65-0443-417B-AD14-59D79E4E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622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710D-5DD5-44EE-A4EE-7CCB1C84B60C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0E65-0443-417B-AD14-59D79E4E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728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710D-5DD5-44EE-A4EE-7CCB1C84B60C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0E65-0443-417B-AD14-59D79E4E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514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710D-5DD5-44EE-A4EE-7CCB1C84B60C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0E65-0443-417B-AD14-59D79E4E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5597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710D-5DD5-44EE-A4EE-7CCB1C84B60C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0E65-0443-417B-AD14-59D79E4E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2075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710D-5DD5-44EE-A4EE-7CCB1C84B60C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0E65-0443-417B-AD14-59D79E4E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137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710D-5DD5-44EE-A4EE-7CCB1C84B60C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0E65-0443-417B-AD14-59D79E4E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845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710D-5DD5-44EE-A4EE-7CCB1C84B60C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0E65-0443-417B-AD14-59D79E4E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8827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10E710D-5DD5-44EE-A4EE-7CCB1C84B60C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0970E65-0443-417B-AD14-59D79E4E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97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973" y="264533"/>
            <a:ext cx="5993027" cy="57902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1535" y="902043"/>
            <a:ext cx="7092779" cy="341632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5400" b="1" i="1" dirty="0" smtClean="0">
                <a:ln/>
                <a:solidFill>
                  <a:srgbClr val="A50021"/>
                </a:solidFill>
                <a:latin typeface="Georgia" panose="02040502050405020303" pitchFamily="18" charset="0"/>
              </a:rPr>
              <a:t>Жанрова </a:t>
            </a:r>
          </a:p>
          <a:p>
            <a:r>
              <a:rPr lang="uk-UA" sz="5400" b="1" i="1" dirty="0" smtClean="0">
                <a:ln/>
                <a:solidFill>
                  <a:srgbClr val="A50021"/>
                </a:solidFill>
                <a:latin typeface="Georgia" panose="02040502050405020303" pitchFamily="18" charset="0"/>
              </a:rPr>
              <a:t>палітра</a:t>
            </a:r>
          </a:p>
          <a:p>
            <a:r>
              <a:rPr lang="uk-UA" sz="5400" b="1" i="1" dirty="0" smtClean="0">
                <a:ln/>
                <a:solidFill>
                  <a:srgbClr val="A50021"/>
                </a:solidFill>
                <a:latin typeface="Georgia" panose="02040502050405020303" pitchFamily="18" charset="0"/>
              </a:rPr>
              <a:t> музичного мистецтва</a:t>
            </a:r>
            <a:endParaRPr lang="ru-RU" sz="5400" b="1" i="1" dirty="0">
              <a:ln/>
              <a:solidFill>
                <a:srgbClr val="A5002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0296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2173" y="271849"/>
            <a:ext cx="62278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A50021"/>
                </a:solidFill>
                <a:latin typeface="Georgia" panose="02040502050405020303" pitchFamily="18" charset="0"/>
              </a:rPr>
              <a:t>Аналіз музичного твору</a:t>
            </a:r>
            <a:endParaRPr lang="ru-RU" sz="4000" b="1" i="1" dirty="0">
              <a:solidFill>
                <a:srgbClr val="A5002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632" y="2162432"/>
            <a:ext cx="86250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uk-UA" sz="24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Розкажіть про свої враження від прослуханого твору.</a:t>
            </a:r>
          </a:p>
          <a:p>
            <a:endParaRPr lang="uk-UA" sz="2400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0" indent="-457200">
              <a:buBlip>
                <a:blip r:embed="rId2"/>
              </a:buBlip>
            </a:pPr>
            <a:r>
              <a:rPr lang="uk-UA" sz="24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До якого жанру належить цей твір? У чому його особливість?</a:t>
            </a:r>
          </a:p>
          <a:p>
            <a:pPr marL="457200" indent="-457200">
              <a:buBlip>
                <a:blip r:embed="rId2"/>
              </a:buBlip>
            </a:pPr>
            <a:endParaRPr lang="uk-UA" sz="2400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0" indent="-457200">
              <a:buBlip>
                <a:blip r:embed="rId2"/>
              </a:buBlip>
            </a:pPr>
            <a:r>
              <a:rPr lang="uk-UA" sz="24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Які інструменти виконують основну мелодію?</a:t>
            </a:r>
          </a:p>
          <a:p>
            <a:pPr marL="457200" indent="-457200">
              <a:buBlip>
                <a:blip r:embed="rId2"/>
              </a:buBlip>
            </a:pPr>
            <a:endParaRPr lang="uk-UA" sz="2400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0" indent="-457200">
              <a:buBlip>
                <a:blip r:embed="rId2"/>
              </a:buBlip>
            </a:pPr>
            <a:r>
              <a:rPr lang="uk-UA" sz="24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Опишіть засоби музичної виразності та визначте характер мелодії твору.</a:t>
            </a:r>
            <a:endParaRPr lang="uk-UA" sz="2400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399" y="593125"/>
            <a:ext cx="2381250" cy="144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566" y="176727"/>
            <a:ext cx="2182255" cy="2776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2" y="202487"/>
            <a:ext cx="2392705" cy="2725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517" y="3288634"/>
            <a:ext cx="2594919" cy="3468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7870" y="176727"/>
            <a:ext cx="2372497" cy="2776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599" y="3288634"/>
            <a:ext cx="3002693" cy="3468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48281" y="3101546"/>
            <a:ext cx="24713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A50021"/>
                </a:solidFill>
                <a:latin typeface="Georgia" panose="02040502050405020303" pitchFamily="18" charset="0"/>
              </a:rPr>
              <a:t>Едвард </a:t>
            </a:r>
            <a:r>
              <a:rPr lang="uk-UA" b="1" i="1" dirty="0" err="1" smtClean="0">
                <a:solidFill>
                  <a:srgbClr val="A50021"/>
                </a:solidFill>
                <a:latin typeface="Georgia" panose="02040502050405020303" pitchFamily="18" charset="0"/>
              </a:rPr>
              <a:t>Гаґеруп</a:t>
            </a:r>
            <a:r>
              <a:rPr lang="uk-UA" b="1" i="1" dirty="0" smtClean="0">
                <a:solidFill>
                  <a:srgbClr val="A50021"/>
                </a:solidFill>
                <a:latin typeface="Georgia" panose="02040502050405020303" pitchFamily="18" charset="0"/>
              </a:rPr>
              <a:t> ҐРІҐ (1843-1907)</a:t>
            </a:r>
          </a:p>
          <a:p>
            <a:endParaRPr lang="uk-UA" i="1" dirty="0" smtClean="0">
              <a:latin typeface="Georgia" panose="02040502050405020303" pitchFamily="18" charset="0"/>
            </a:endParaRPr>
          </a:p>
          <a:p>
            <a:r>
              <a:rPr lang="uk-UA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Норвезький композитор періоду романтизму, музичний діяч, піаніст, диригент, засновник норвезької професійної композиторської школи.</a:t>
            </a:r>
            <a:endParaRPr lang="uk-UA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8455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664" y="257433"/>
            <a:ext cx="2397211" cy="26711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645" y="3933244"/>
            <a:ext cx="3065248" cy="25130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383059" y="516924"/>
            <a:ext cx="5090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uk-UA" sz="3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«Шкільний корабель» </a:t>
            </a:r>
          </a:p>
          <a:p>
            <a:endParaRPr lang="uk-UA" sz="3600" b="1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uk-UA" sz="3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слова К. </a:t>
            </a:r>
            <a:r>
              <a:rPr lang="uk-UA" sz="3600" b="1" i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Ібряєва</a:t>
            </a:r>
            <a:r>
              <a:rPr lang="uk-UA" sz="3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</a:p>
          <a:p>
            <a:endParaRPr lang="uk-UA" sz="36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uk-UA" sz="3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музика Г. Струве).</a:t>
            </a:r>
            <a:endParaRPr lang="uk-UA" sz="36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65" y="4298091"/>
            <a:ext cx="3880021" cy="2411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1390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9503" y="234778"/>
            <a:ext cx="4263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solidFill>
                  <a:srgbClr val="A50021"/>
                </a:solidFill>
                <a:latin typeface="Georgia" panose="02040502050405020303" pitchFamily="18" charset="0"/>
              </a:rPr>
              <a:t>Узагальнення</a:t>
            </a:r>
            <a:endParaRPr lang="uk-UA" sz="3600" b="1" i="1" dirty="0">
              <a:solidFill>
                <a:srgbClr val="A5002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557" y="1606378"/>
            <a:ext cx="80318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uk-UA" sz="2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Що таке музичний жанр? За якими ознаками класифікують музичні жанри?</a:t>
            </a:r>
          </a:p>
          <a:p>
            <a:endParaRPr lang="uk-UA" sz="2400" b="1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Які жанри притаманні водночас музиці та живопису?</a:t>
            </a:r>
          </a:p>
          <a:p>
            <a:r>
              <a:rPr lang="uk-UA" sz="2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На які групи поділяють музичні жанри за способом виконання?</a:t>
            </a:r>
          </a:p>
          <a:p>
            <a:r>
              <a:rPr lang="uk-UA" sz="2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Який музичний твір ми слухали на </a:t>
            </a:r>
            <a:r>
              <a:rPr lang="uk-UA" sz="2400" b="1" i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уроці</a:t>
            </a:r>
            <a:r>
              <a:rPr lang="uk-UA" sz="2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? Розкажіть, що вам запам'яталося з історії його створення.</a:t>
            </a:r>
            <a:endParaRPr lang="uk-UA" sz="24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79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4411" y="2767913"/>
            <a:ext cx="36699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A50021"/>
                </a:solidFill>
                <a:latin typeface="Georgia" panose="02040502050405020303" pitchFamily="18" charset="0"/>
              </a:rPr>
              <a:t>Образотворче мистецтво</a:t>
            </a:r>
            <a:endParaRPr lang="ru-RU" sz="3200" b="1" i="1" dirty="0">
              <a:solidFill>
                <a:srgbClr val="A5002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80769" y="902043"/>
            <a:ext cx="3669956" cy="1606379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Портретний жанр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642551" y="5004486"/>
            <a:ext cx="3163330" cy="1594022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Натюрморт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5795319" y="743585"/>
            <a:ext cx="2940909" cy="1729946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Пейзаж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9" y="2692281"/>
            <a:ext cx="2136360" cy="1950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006" y="5004486"/>
            <a:ext cx="1896625" cy="1309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723" y="2898791"/>
            <a:ext cx="2329506" cy="1727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58504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965622" y="1655805"/>
            <a:ext cx="3398108" cy="2286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336324" y="1989437"/>
            <a:ext cx="2817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A50021"/>
                </a:solidFill>
                <a:latin typeface="Georgia" panose="02040502050405020303" pitchFamily="18" charset="0"/>
              </a:rPr>
              <a:t>Література</a:t>
            </a:r>
          </a:p>
          <a:p>
            <a:r>
              <a:rPr lang="uk-UA" sz="2800" b="1" i="1" dirty="0" smtClean="0">
                <a:solidFill>
                  <a:srgbClr val="A50021"/>
                </a:solidFill>
                <a:latin typeface="Georgia" panose="02040502050405020303" pitchFamily="18" charset="0"/>
              </a:rPr>
              <a:t>Музика</a:t>
            </a:r>
          </a:p>
          <a:p>
            <a:r>
              <a:rPr lang="uk-UA" sz="2800" b="1" i="1" dirty="0">
                <a:solidFill>
                  <a:srgbClr val="A50021"/>
                </a:solidFill>
                <a:latin typeface="Georgia" panose="02040502050405020303" pitchFamily="18" charset="0"/>
              </a:rPr>
              <a:t>Т</a:t>
            </a:r>
            <a:r>
              <a:rPr lang="uk-UA" sz="2800" b="1" i="1" dirty="0" smtClean="0">
                <a:solidFill>
                  <a:srgbClr val="A50021"/>
                </a:solidFill>
                <a:latin typeface="Georgia" panose="02040502050405020303" pitchFamily="18" charset="0"/>
              </a:rPr>
              <a:t>еатр</a:t>
            </a:r>
            <a:endParaRPr lang="ru-RU" sz="2800" b="1" i="1" dirty="0">
              <a:solidFill>
                <a:srgbClr val="A5002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7330" y="5053914"/>
            <a:ext cx="1927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Етюд</a:t>
            </a:r>
            <a:endParaRPr lang="uk-UA" sz="32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270" y="1828800"/>
            <a:ext cx="1729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П</a:t>
            </a:r>
            <a:r>
              <a:rPr lang="uk-UA" sz="3200" b="1" i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існя</a:t>
            </a:r>
            <a:endParaRPr lang="uk-UA" sz="32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3665" y="5053914"/>
            <a:ext cx="1940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Романс</a:t>
            </a:r>
            <a:endParaRPr lang="ru-RU" sz="32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36724" y="766119"/>
            <a:ext cx="1816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</a:t>
            </a:r>
            <a:r>
              <a:rPr lang="en-US" sz="32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`</a:t>
            </a:r>
            <a:r>
              <a:rPr lang="uk-UA" sz="3200" b="1" i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єса</a:t>
            </a:r>
            <a:endParaRPr lang="uk-UA" sz="32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459" y="4616296"/>
            <a:ext cx="1791730" cy="1460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557" y="1989437"/>
            <a:ext cx="1503148" cy="1384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551" y="2810856"/>
            <a:ext cx="1544595" cy="1514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172" y="228213"/>
            <a:ext cx="1932287" cy="1122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270057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730843" y="2100648"/>
            <a:ext cx="3002692" cy="158166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903838" y="2434281"/>
            <a:ext cx="282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A50021"/>
                </a:solidFill>
                <a:latin typeface="Georgia" panose="02040502050405020303" pitchFamily="18" charset="0"/>
              </a:rPr>
              <a:t>Музика</a:t>
            </a:r>
            <a:endParaRPr lang="ru-RU" sz="3600" b="1" i="1" dirty="0">
              <a:solidFill>
                <a:srgbClr val="A5002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281" y="803189"/>
            <a:ext cx="31139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Симфонія</a:t>
            </a:r>
          </a:p>
          <a:p>
            <a:r>
              <a:rPr lang="uk-UA" sz="32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Соната</a:t>
            </a:r>
          </a:p>
          <a:p>
            <a:r>
              <a:rPr lang="uk-UA" sz="32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Увертюра</a:t>
            </a:r>
            <a:endParaRPr lang="uk-UA" sz="32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3838" y="4201297"/>
            <a:ext cx="3175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Арія</a:t>
            </a:r>
          </a:p>
          <a:p>
            <a:r>
              <a:rPr lang="uk-UA" sz="32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Кантата</a:t>
            </a:r>
            <a:endParaRPr lang="ru-RU" sz="32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5449" y="1726519"/>
            <a:ext cx="25084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Ораторія</a:t>
            </a:r>
          </a:p>
          <a:p>
            <a:r>
              <a:rPr lang="uk-UA" sz="3200" b="1" i="1" dirty="0">
                <a:solidFill>
                  <a:srgbClr val="002060"/>
                </a:solidFill>
                <a:latin typeface="Georgia" panose="02040502050405020303" pitchFamily="18" charset="0"/>
              </a:rPr>
              <a:t>Х</a:t>
            </a:r>
            <a:r>
              <a:rPr lang="uk-UA" sz="32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ор</a:t>
            </a:r>
            <a:endParaRPr lang="ru-RU" sz="32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024" y="201488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39" y="2593610"/>
            <a:ext cx="2119185" cy="169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702" y="4406977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81" y="5056526"/>
            <a:ext cx="2273643" cy="1638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985424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4022" y="222422"/>
            <a:ext cx="5634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Музичний словник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8864" y="1421027"/>
            <a:ext cx="50909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i="1" dirty="0" smtClean="0">
                <a:solidFill>
                  <a:srgbClr val="A50021"/>
                </a:solidFill>
                <a:latin typeface="Georgia" panose="02040502050405020303" pitchFamily="18" charset="0"/>
              </a:rPr>
              <a:t>Музичний жанр </a:t>
            </a:r>
            <a:r>
              <a:rPr lang="ru-RU" sz="2000" dirty="0" smtClean="0">
                <a:latin typeface="Georgia" panose="02040502050405020303" pitchFamily="18" charset="0"/>
              </a:rPr>
              <a:t>(</a:t>
            </a:r>
            <a:r>
              <a:rPr lang="ru-RU" sz="2000" dirty="0">
                <a:latin typeface="Georgia" panose="02040502050405020303" pitchFamily="18" charset="0"/>
              </a:rPr>
              <a:t>франц. </a:t>
            </a:r>
            <a:r>
              <a:rPr lang="en-US" sz="2000" dirty="0">
                <a:latin typeface="Georgia" panose="02040502050405020303" pitchFamily="18" charset="0"/>
              </a:rPr>
              <a:t>genre — </a:t>
            </a:r>
            <a:r>
              <a:rPr lang="uk-UA" sz="2000" dirty="0" smtClean="0">
                <a:latin typeface="Georgia" panose="02040502050405020303" pitchFamily="18" charset="0"/>
              </a:rPr>
              <a:t>рід,</a:t>
            </a:r>
            <a:r>
              <a:rPr lang="ru-RU" sz="2000" dirty="0" smtClean="0">
                <a:latin typeface="Georgia" panose="02040502050405020303" pitchFamily="18" charset="0"/>
              </a:rPr>
              <a:t> </a:t>
            </a:r>
            <a:r>
              <a:rPr lang="ru-RU" sz="2000" dirty="0">
                <a:latin typeface="Georgia" panose="02040502050405020303" pitchFamily="18" charset="0"/>
              </a:rPr>
              <a:t>вид, тип, манера) — </a:t>
            </a:r>
            <a:r>
              <a:rPr lang="uk-UA" sz="2000" dirty="0" smtClean="0">
                <a:latin typeface="Georgia" panose="02040502050405020303" pitchFamily="18" charset="0"/>
              </a:rPr>
              <a:t>багатозначне поняття, що характеризує розподіл музичної творчості за </a:t>
            </a:r>
            <a:r>
              <a:rPr lang="ru-RU" sz="2000" dirty="0" smtClean="0">
                <a:latin typeface="Georgia" panose="02040502050405020303" pitchFamily="18" charset="0"/>
              </a:rPr>
              <a:t>родами </a:t>
            </a:r>
            <a:r>
              <a:rPr lang="ru-RU" sz="2000" dirty="0">
                <a:latin typeface="Georgia" panose="02040502050405020303" pitchFamily="18" charset="0"/>
              </a:rPr>
              <a:t>та видами.</a:t>
            </a:r>
          </a:p>
          <a:p>
            <a:endParaRPr lang="ru-RU" sz="2000" dirty="0" smtClean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i="1" dirty="0" smtClean="0">
                <a:solidFill>
                  <a:srgbClr val="A50021"/>
                </a:solidFill>
                <a:latin typeface="Georgia" panose="02040502050405020303" pitchFamily="18" charset="0"/>
              </a:rPr>
              <a:t>Музичні жанри класифікують</a:t>
            </a:r>
          </a:p>
          <a:p>
            <a:endParaRPr lang="uk-UA" sz="2000" b="1" i="1" dirty="0">
              <a:solidFill>
                <a:srgbClr val="A50021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Georgia" panose="02040502050405020303" pitchFamily="18" charset="0"/>
              </a:rPr>
              <a:t>за їхнім походженням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Georgia" panose="02040502050405020303" pitchFamily="18" charset="0"/>
              </a:rPr>
              <a:t> умовами виконання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Georgia" panose="02040502050405020303" pitchFamily="18" charset="0"/>
              </a:rPr>
              <a:t>сприймання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Georgia" panose="02040502050405020303" pitchFamily="18" charset="0"/>
              </a:rPr>
              <a:t>за іншими ознаками (змістом, структурою, засобами виразності, складом виконавців тощо</a:t>
            </a:r>
            <a:r>
              <a:rPr lang="ru-RU" sz="2000" dirty="0" smtClean="0">
                <a:latin typeface="Georgia" panose="02040502050405020303" pitchFamily="18" charset="0"/>
              </a:rPr>
              <a:t>).</a:t>
            </a:r>
            <a:endParaRPr lang="ru-RU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724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76" y="2006493"/>
            <a:ext cx="2390905" cy="23856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989438"/>
            <a:ext cx="2743200" cy="24197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118" y="4272058"/>
            <a:ext cx="2679228" cy="23856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>
            <a:off x="778476" y="284205"/>
            <a:ext cx="6734432" cy="1173892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A50021"/>
                </a:solidFill>
                <a:latin typeface="Georgia" panose="02040502050405020303" pitchFamily="18" charset="0"/>
              </a:rPr>
              <a:t>Первинні жанри</a:t>
            </a:r>
            <a:endParaRPr lang="ru-RU" sz="3200" b="1" i="1" dirty="0">
              <a:solidFill>
                <a:srgbClr val="A5002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0908" y="1989438"/>
            <a:ext cx="2804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Пісня</a:t>
            </a:r>
          </a:p>
          <a:p>
            <a:pPr algn="ctr"/>
            <a:r>
              <a:rPr lang="uk-UA" sz="3200" b="1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Танець</a:t>
            </a:r>
          </a:p>
          <a:p>
            <a:pPr algn="ctr"/>
            <a:r>
              <a:rPr lang="uk-UA" sz="3200" b="1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Марш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2619632" y="2187145"/>
            <a:ext cx="774486" cy="383059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301049" y="2669059"/>
            <a:ext cx="1000897" cy="29656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213653" y="3559098"/>
            <a:ext cx="345989" cy="53134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4913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128189"/>
              </p:ext>
            </p:extLst>
          </p:nvPr>
        </p:nvGraphicFramePr>
        <p:xfrm>
          <a:off x="222421" y="111212"/>
          <a:ext cx="8785654" cy="6775890"/>
        </p:xfrm>
        <a:graphic>
          <a:graphicData uri="http://schemas.openxmlformats.org/drawingml/2006/table">
            <a:tbl>
              <a:tblPr/>
              <a:tblGrid>
                <a:gridCol w="3422822"/>
                <a:gridCol w="5362832"/>
              </a:tblGrid>
              <a:tr h="1013718">
                <a:tc rowSpan="2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400" b="1" i="1" dirty="0" smtClean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uk-UA" sz="2400" b="1" i="1" dirty="0" smtClean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uk-UA" sz="2400" b="1" i="1" dirty="0" smtClean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uk-UA" sz="2400" b="1" i="1" dirty="0" smtClean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uk-UA" sz="2400" b="1" i="1" dirty="0" smtClean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 smtClean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Вокальні жанри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6" marR="5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uk-UA" sz="2000" b="1" i="1" dirty="0" smtClean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 smtClean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Камерно-вокальна </a:t>
                      </a:r>
                      <a:r>
                        <a:rPr lang="uk-UA" sz="2000" b="1" i="1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музика </a:t>
                      </a:r>
                      <a:endParaRPr lang="uk-UA" sz="2000" b="1" i="1" dirty="0" smtClean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Пісня, гімн, романс</a:t>
                      </a:r>
                      <a:endParaRPr lang="ru-RU" sz="20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6" marR="5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2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endParaRPr lang="uk-UA" sz="2000" b="1" i="1" dirty="0" smtClean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endParaRPr lang="uk-UA" sz="2000" b="1" i="1" dirty="0" smtClean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 smtClean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Хорова </a:t>
                      </a:r>
                      <a:r>
                        <a:rPr lang="uk-UA" sz="2000" b="1" i="1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музика </a:t>
                      </a:r>
                      <a:endParaRPr lang="uk-UA" sz="2000" b="1" i="1" dirty="0" smtClean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Хор, меса, хорал, кантата, реквієм, </a:t>
                      </a:r>
                      <a:endParaRPr lang="uk-UA" sz="2000" b="1" i="1" dirty="0" smtClean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endParaRPr lang="uk-UA" sz="2000" b="1" i="1" dirty="0" smtClean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літургія</a:t>
                      </a:r>
                      <a:r>
                        <a:rPr lang="uk-UA" sz="2000" b="1" i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ораторія</a:t>
                      </a:r>
                      <a:endParaRPr lang="ru-RU" sz="20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6" marR="5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2772">
                <a:tc rowSpan="2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400" b="1" i="1" dirty="0" smtClean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 smtClean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Інструментальні </a:t>
                      </a:r>
                    </a:p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uk-UA" sz="2400" b="1" i="1" dirty="0" smtClean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baseline="0" dirty="0" smtClean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400" b="1" i="1" dirty="0" smtClean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жанри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6" marR="5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uk-UA" sz="2000" b="1" i="1" dirty="0" smtClean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uk-UA" sz="2000" b="1" i="1" dirty="0" smtClean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 smtClean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Камерно-інструментальна музика</a:t>
                      </a:r>
                    </a:p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 smtClean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Прелюдія, скерцо, ноктюрн, етюд</a:t>
                      </a:r>
                      <a:r>
                        <a:rPr lang="uk-UA" sz="2000" b="1" i="1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рапсодія</a:t>
                      </a:r>
                      <a:r>
                        <a:rPr lang="uk-UA" sz="2000" b="1" i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соната, квартет, </a:t>
                      </a:r>
                      <a:endParaRPr lang="uk-UA" sz="2000" b="1" i="1" dirty="0" smtClean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uk-UA" sz="2000" b="1" i="1" dirty="0" smtClean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квінтет</a:t>
                      </a:r>
                      <a:r>
                        <a:rPr lang="uk-UA" sz="2000" b="1" i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2000" b="1" i="1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варіації</a:t>
                      </a: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6" marR="5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09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uk-UA" sz="2000" b="1" i="1" dirty="0" smtClean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uk-UA" sz="2000" b="1" i="1" dirty="0" smtClean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 smtClean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Симфонічна </a:t>
                      </a:r>
                      <a:r>
                        <a:rPr lang="uk-UA" sz="2000" b="1" i="1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музика </a:t>
                      </a:r>
                      <a:endParaRPr lang="uk-UA" sz="2000" b="1" i="1" dirty="0" smtClean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Увертюра, симфонія, концерт, </a:t>
                      </a:r>
                      <a:endParaRPr lang="uk-UA" sz="2000" b="1" i="1" dirty="0" smtClean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uk-UA" sz="2000" b="1" i="1" dirty="0" smtClean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симфонічна </a:t>
                      </a:r>
                      <a:r>
                        <a:rPr lang="uk-UA" sz="2000" b="1" i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фантазія, симфонічна </a:t>
                      </a:r>
                      <a:endParaRPr lang="uk-UA" sz="2000" b="1" i="1" dirty="0" smtClean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uk-UA" sz="2000" b="1" i="1" dirty="0" smtClean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поема</a:t>
                      </a:r>
                      <a:r>
                        <a:rPr lang="uk-UA" sz="2000" b="1" i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симфонічна сюїта, </a:t>
                      </a:r>
                      <a:endParaRPr lang="uk-UA" sz="2000" b="1" i="1" dirty="0" smtClean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uk-UA" sz="2000" b="1" i="1" dirty="0" smtClean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симфонічні </a:t>
                      </a:r>
                      <a:r>
                        <a:rPr lang="uk-UA" sz="2000" b="1" i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варіації</a:t>
                      </a:r>
                      <a:endParaRPr lang="ru-RU" sz="20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6" marR="5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580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5741" y="284205"/>
            <a:ext cx="6363729" cy="9541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A50021"/>
                </a:solidFill>
                <a:latin typeface="Georgia" panose="02040502050405020303" pitchFamily="18" charset="0"/>
              </a:rPr>
              <a:t>Класифікація музичних жанрів</a:t>
            </a:r>
            <a:endParaRPr lang="ru-RU" sz="2800" b="1" i="1" dirty="0">
              <a:solidFill>
                <a:srgbClr val="A5002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708" y="1532238"/>
            <a:ext cx="86003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uk-UA" sz="28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за призначенням — жанри прикладної, академічної та розважальної музики (в т. ч. музика сучасної естради);</a:t>
            </a:r>
          </a:p>
          <a:p>
            <a:pPr marL="457200" indent="-457200">
              <a:buBlip>
                <a:blip r:embed="rId2"/>
              </a:buBlip>
            </a:pPr>
            <a:endParaRPr lang="uk-UA" sz="2800" dirty="0" smtClean="0">
              <a:latin typeface="Georgia" panose="02040502050405020303" pitchFamily="18" charset="0"/>
            </a:endParaRPr>
          </a:p>
          <a:p>
            <a:pPr marL="457200" indent="-457200">
              <a:buBlip>
                <a:blip r:embed="rId2"/>
              </a:buBlip>
            </a:pP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за змістом — ліричні, епічні, драматичні, а також жанри, пов'язані з рухом (марш, танець);</a:t>
            </a:r>
          </a:p>
          <a:p>
            <a:pPr marL="457200" indent="-457200">
              <a:buBlip>
                <a:blip r:embed="rId2"/>
              </a:buBlip>
            </a:pPr>
            <a:endParaRPr lang="uk-UA" sz="2800" dirty="0" smtClean="0">
              <a:latin typeface="Georgia" panose="02040502050405020303" pitchFamily="18" charset="0"/>
            </a:endParaRPr>
          </a:p>
          <a:p>
            <a:pPr marL="457200" indent="-457200">
              <a:buBlip>
                <a:blip r:embed="rId2"/>
              </a:buBlip>
            </a:pPr>
            <a:r>
              <a:rPr lang="uk-UA" sz="2800" dirty="0" smtClean="0">
                <a:solidFill>
                  <a:srgbClr val="A50021"/>
                </a:solidFill>
                <a:latin typeface="Georgia" panose="02040502050405020303" pitchFamily="18" charset="0"/>
              </a:rPr>
              <a:t>за місцем та умовами виконання — жанри театральної, концертної та </a:t>
            </a:r>
            <a:r>
              <a:rPr lang="uk-UA" sz="2800" dirty="0" err="1" smtClean="0">
                <a:solidFill>
                  <a:srgbClr val="A50021"/>
                </a:solidFill>
                <a:latin typeface="Georgia" panose="02040502050405020303" pitchFamily="18" charset="0"/>
              </a:rPr>
              <a:t>кіномузики</a:t>
            </a:r>
            <a:r>
              <a:rPr lang="uk-UA" sz="2800" dirty="0" smtClean="0">
                <a:solidFill>
                  <a:srgbClr val="A50021"/>
                </a:solidFill>
                <a:latin typeface="Georgia" panose="02040502050405020303" pitchFamily="18" charset="0"/>
              </a:rPr>
              <a:t> і т. д</a:t>
            </a:r>
            <a:r>
              <a:rPr lang="ru-RU" sz="2800" dirty="0" smtClean="0">
                <a:solidFill>
                  <a:srgbClr val="A50021"/>
                </a:solidFill>
                <a:latin typeface="Georgia" panose="02040502050405020303" pitchFamily="18" charset="0"/>
              </a:rPr>
              <a:t>.</a:t>
            </a:r>
            <a:endParaRPr lang="ru-RU" sz="2800" dirty="0">
              <a:solidFill>
                <a:srgbClr val="A5002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258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492" y="766119"/>
            <a:ext cx="46214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uk-UA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Е. </a:t>
            </a:r>
            <a:r>
              <a:rPr lang="uk-UA" b="1" i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Ґріґ</a:t>
            </a:r>
            <a:r>
              <a:rPr lang="uk-UA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. Концерт для фортепіано з оркестром ля-мінор (І ч.) у виконанні Філадельфійського симфонічного оркестру, диригент — Ю. </a:t>
            </a:r>
            <a:r>
              <a:rPr lang="uk-UA" b="1" i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Ормані</a:t>
            </a:r>
            <a:r>
              <a:rPr lang="uk-UA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, партія фортепіано — Ван </a:t>
            </a:r>
            <a:r>
              <a:rPr lang="uk-UA" b="1" i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Кліберн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92" y="3286564"/>
            <a:ext cx="4213654" cy="34107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997127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666666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181</TotalTime>
  <Words>377</Words>
  <Application>Microsoft Office PowerPoint</Application>
  <PresentationFormat>Экран (4:3)</PresentationFormat>
  <Paragraphs>120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Georgia</vt:lpstr>
      <vt:lpstr>Times New Roman</vt:lpstr>
      <vt:lpstr>Tw Cen MT</vt:lpstr>
      <vt:lpstr>Wingdings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19</cp:revision>
  <dcterms:created xsi:type="dcterms:W3CDTF">2014-08-27T18:51:51Z</dcterms:created>
  <dcterms:modified xsi:type="dcterms:W3CDTF">2014-08-28T19:44:35Z</dcterms:modified>
</cp:coreProperties>
</file>