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sldIdLst>
    <p:sldId id="257" r:id="rId2"/>
    <p:sldId id="258" r:id="rId3"/>
    <p:sldId id="260" r:id="rId4"/>
    <p:sldId id="259" r:id="rId5"/>
    <p:sldId id="262" r:id="rId6"/>
    <p:sldId id="261" r:id="rId7"/>
    <p:sldId id="264" r:id="rId8"/>
    <p:sldId id="263" r:id="rId9"/>
    <p:sldId id="265" r:id="rId10"/>
    <p:sldId id="266" r:id="rId11"/>
    <p:sldId id="267" r:id="rId12"/>
    <p:sldId id="270" r:id="rId13"/>
    <p:sldId id="268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2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4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1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5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86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6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81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0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5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4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4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0F8F4-B449-4C72-840C-7FD5D5D719CF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F7A3C5-FAF9-41EF-B5E0-95C9F6F49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22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809874" y="6497053"/>
            <a:ext cx="2334126" cy="3609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Бігар</a:t>
            </a:r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М. М.</a:t>
            </a:r>
            <a:endParaRPr lang="ru-RU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0811" y="2671011"/>
            <a:ext cx="7387389" cy="1118935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rgbClr val="C00000"/>
                </a:solidFill>
                <a:latin typeface="Georgia" panose="02040502050405020303" pitchFamily="18" charset="0"/>
              </a:rPr>
              <a:t>Назустріч канікулам</a:t>
            </a:r>
            <a:r>
              <a:rPr lang="uk-UA" b="1" dirty="0" smtClean="0">
                <a:ln/>
                <a:solidFill>
                  <a:schemeClr val="accent3"/>
                </a:solidFill>
                <a:latin typeface="Georgia" panose="02040502050405020303" pitchFamily="18" charset="0"/>
              </a:rPr>
              <a:t>.</a:t>
            </a:r>
            <a:endParaRPr lang="uk-UA" b="1" dirty="0">
              <a:ln/>
              <a:solidFill>
                <a:schemeClr val="accent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8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5341"/>
            <a:ext cx="3513221" cy="306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51" y="185340"/>
            <a:ext cx="3708712" cy="3063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1" y="3585410"/>
            <a:ext cx="3513220" cy="3272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5" y="3946358"/>
            <a:ext cx="212958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0" y="324854"/>
            <a:ext cx="5558589" cy="6448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27231" y="457200"/>
            <a:ext cx="1431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</a:t>
            </a:r>
          </a:p>
          <a:p>
            <a:r>
              <a:rPr lang="uk-UA" sz="6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</a:t>
            </a:r>
          </a:p>
          <a:p>
            <a:r>
              <a:rPr lang="uk-UA" sz="6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</a:t>
            </a:r>
          </a:p>
          <a:p>
            <a:r>
              <a:rPr lang="uk-UA" sz="6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</a:t>
            </a:r>
          </a:p>
          <a:p>
            <a:r>
              <a:rPr lang="uk-UA" sz="6000" b="1" i="1" dirty="0">
                <a:solidFill>
                  <a:srgbClr val="C00000"/>
                </a:solidFill>
                <a:latin typeface="Georgia" panose="02040502050405020303" pitchFamily="18" charset="0"/>
              </a:rPr>
              <a:t>И</a:t>
            </a:r>
            <a:endParaRPr lang="uk-UA" sz="60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7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4" y="300790"/>
            <a:ext cx="84341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Французький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композитор, автор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балетів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опер, 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оперет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автор балету «</a:t>
            </a:r>
            <a:r>
              <a:rPr lang="ru-RU" sz="2000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Сільвія</a:t>
            </a:r>
            <a:r>
              <a:rPr lang="ru-RU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»:</a:t>
            </a:r>
          </a:p>
          <a:p>
            <a:endParaRPr lang="ru-RU" sz="2000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Й. Штраус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К.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Деліб</a:t>
            </a:r>
            <a:endParaRPr lang="ru-RU" sz="20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Л.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Боккеріні</a:t>
            </a:r>
            <a:endParaRPr lang="ru-RU" sz="2000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i="1" dirty="0" smtClean="0">
                <a:latin typeface="Georgia" panose="02040502050405020303" pitchFamily="18" charset="0"/>
              </a:rPr>
              <a:t> </a:t>
            </a:r>
            <a:endParaRPr lang="ru-RU" i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884" y="2332115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2. Музика об’єднує такі види мистецтва, як театр, кіно, цирк, хореографія, та має такі спільні риси:</a:t>
            </a:r>
          </a:p>
          <a:p>
            <a:endParaRPr lang="uk-UA" sz="2000" b="1" i="1" dirty="0" smtClean="0">
              <a:latin typeface="Georgia" panose="02040502050405020303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Мистецькі образи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Текст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Сюжет</a:t>
            </a:r>
            <a:endParaRPr lang="uk-UA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884" y="4379495"/>
            <a:ext cx="85905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3. Музика без назви, написана в певному жанрі та формі, називається:</a:t>
            </a:r>
          </a:p>
          <a:p>
            <a:endParaRPr lang="uk-UA" sz="2000" b="1" i="1" dirty="0" smtClean="0">
              <a:latin typeface="Georgia" panose="02040502050405020303" pitchFamily="18" charset="0"/>
            </a:endParaRP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Непрограмною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Інструментальною</a:t>
            </a:r>
          </a:p>
          <a:p>
            <a:pPr algn="ctr"/>
            <a:r>
              <a:rPr lang="uk-UA" sz="2000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Програмною</a:t>
            </a:r>
            <a:endParaRPr lang="uk-UA" sz="2000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884" y="216568"/>
            <a:ext cx="86266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4. Фортепіанну сюїту, що складається з 10 п’єс та інтермедій за мотивами картин Віктора </a:t>
            </a:r>
            <a:r>
              <a:rPr lang="uk-UA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Гартмана</a:t>
            </a:r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написав композитор:</a:t>
            </a:r>
          </a:p>
          <a:p>
            <a:endParaRPr lang="uk-UA" b="1" i="1" dirty="0" smtClean="0"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О. Бородін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М. Мусоргський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М. Глінка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474" y="2081463"/>
            <a:ext cx="8783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Georgia" panose="02040502050405020303" pitchFamily="18" charset="0"/>
              </a:rPr>
              <a:t>5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. </a:t>
            </a:r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Італійський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композитор </a:t>
            </a:r>
            <a:r>
              <a:rPr lang="en-US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XVIII </a:t>
            </a:r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століття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в</a:t>
            </a:r>
            <a:r>
              <a:rPr lang="uk-UA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іолончеліст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один з </a:t>
            </a:r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творців інструментального </a:t>
            </a:r>
            <a:r>
              <a:rPr lang="ru-RU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камерного ансамблю:</a:t>
            </a:r>
          </a:p>
          <a:p>
            <a:endParaRPr lang="ru-RU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i="1" dirty="0" smtClean="0">
                <a:latin typeface="Georgia" panose="02040502050405020303" pitchFamily="18" charset="0"/>
              </a:rPr>
              <a:t>	</a:t>
            </a:r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К.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Деліб</a:t>
            </a:r>
            <a:endParaRPr lang="uk-UA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Й. Штраус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Л.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Боккеріні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68" y="4066674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6. Вид сценічного мистецтва, що відображає життя в сценічній дії, яку виконують актори перед глядачами:</a:t>
            </a:r>
          </a:p>
          <a:p>
            <a:endParaRPr lang="uk-UA" b="1" i="1" dirty="0" smtClean="0"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Театр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Кіно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Цирк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6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726" y="192505"/>
            <a:ext cx="86025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7.Фотографічна зйомка, анімація, </a:t>
            </a:r>
            <a:r>
              <a:rPr lang="uk-UA" b="1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кінозображення</a:t>
            </a:r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та монтаж поєднуються в:</a:t>
            </a:r>
          </a:p>
          <a:p>
            <a:endParaRPr lang="uk-UA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Театрі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Цирку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Кіно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726" y="1946831"/>
            <a:ext cx="8771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8.Приміщення, де відбуваються видовища, які супроводжуються музичною ексцентрикою, демонструють силу й відвагу артистів:</a:t>
            </a:r>
          </a:p>
          <a:p>
            <a:endParaRPr lang="uk-UA" dirty="0" smtClean="0"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Театральна сцена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Циркова арена</a:t>
            </a:r>
          </a:p>
          <a:p>
            <a:pPr algn="ctr"/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Кіномайданчик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726" y="4235116"/>
            <a:ext cx="8771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9. Австрійський композитор, скрипаль, диригент, автор комічної       опери, балету «Попелюшка», 16 оперет, оркестрових п’єс, вальсів, польок, кадрилей, галопів, мазурок, маршів:</a:t>
            </a:r>
          </a:p>
          <a:p>
            <a:endParaRPr lang="uk-UA" b="1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К.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Деліб</a:t>
            </a:r>
            <a:endParaRPr lang="uk-UA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Й. Штраус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Ж.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Оффенбах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168" y="180474"/>
            <a:ext cx="8578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10. Актори, котрі з XI ст. виступали на території сучасної України в ярмаркових балаганах з жонглерами та циганами з ведмедями, називалися:</a:t>
            </a:r>
          </a:p>
          <a:p>
            <a:endParaRPr lang="uk-UA" b="1" i="1" dirty="0" smtClean="0"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latin typeface="Georgia" panose="02040502050405020303" pitchFamily="18" charset="0"/>
              </a:rPr>
              <a:t>	</a:t>
            </a:r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Музикантами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Атлетами 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Скоморохами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358189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11. Автор пісні «Світ шкільний»:</a:t>
            </a:r>
          </a:p>
          <a:p>
            <a:endParaRPr lang="uk-UA" b="1" i="1" dirty="0" smtClean="0"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latin typeface="Georgia" panose="02040502050405020303" pitchFamily="18" charset="0"/>
              </a:rPr>
              <a:t>	</a:t>
            </a:r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Б.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Савельев</a:t>
            </a:r>
            <a:endParaRPr lang="uk-UA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І. Тарнавська</a:t>
            </a: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Р. Галаган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916" y="4150895"/>
            <a:ext cx="8446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12. Музику до кінофільму «Гостя із майбутнього» написав композитор:</a:t>
            </a:r>
          </a:p>
          <a:p>
            <a:endParaRPr lang="uk-UA" b="1" i="1" dirty="0" smtClean="0"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Ю.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Чичков</a:t>
            </a:r>
            <a:endParaRPr lang="uk-UA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Є. </a:t>
            </a:r>
            <a:r>
              <a:rPr lang="uk-UA" b="1" i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Крилатов</a:t>
            </a:r>
            <a:endParaRPr lang="uk-UA" b="1" i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Р. Паулс</a:t>
            </a:r>
            <a:endParaRPr lang="uk-UA" b="1" i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9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1" y="0"/>
            <a:ext cx="8987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126" y="481263"/>
            <a:ext cx="7579895" cy="1107996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uk-UA" sz="6600" dirty="0" smtClean="0">
                <a:ln w="0"/>
                <a:solidFill>
                  <a:srgbClr val="CC0099"/>
                </a:solidFill>
                <a:effectLst>
                  <a:reflection blurRad="6350" stA="53000" endA="300" endPos="35500" dir="5400000" sy="-90000" algn="bl" rotWithShape="0"/>
                </a:effectLst>
                <a:latin typeface="Georgia" panose="02040502050405020303" pitchFamily="18" charset="0"/>
              </a:rPr>
              <a:t>Молодці</a:t>
            </a:r>
            <a:endParaRPr lang="ru-RU" sz="6600" dirty="0">
              <a:ln w="0"/>
              <a:solidFill>
                <a:srgbClr val="CC0099"/>
              </a:solidFill>
              <a:effectLst>
                <a:reflection blurRad="6350" stA="53000" endA="300" endPos="35500" dir="5400000" sy="-9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8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68" y="0"/>
            <a:ext cx="5233737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74" y="180474"/>
            <a:ext cx="4391525" cy="6677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8905" y="180474"/>
            <a:ext cx="31643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rgbClr val="CC0099"/>
                </a:solidFill>
                <a:latin typeface="Georgia" panose="02040502050405020303" pitchFamily="18" charset="0"/>
              </a:rPr>
              <a:t>Танцюйте, грайте та створюйте пісні на будь-які улюблені вірші! А ще відвідуйте концертні зали та театри — там стільки чудової музики!!!</a:t>
            </a:r>
          </a:p>
          <a:p>
            <a:endParaRPr lang="uk-UA" sz="2000" b="1" i="1" dirty="0">
              <a:solidFill>
                <a:srgbClr val="CC0099"/>
              </a:solidFill>
              <a:latin typeface="Georgia" panose="02040502050405020303" pitchFamily="18" charset="0"/>
            </a:endParaRPr>
          </a:p>
          <a:p>
            <a:endParaRPr lang="uk-UA" sz="2000" b="1" i="1" dirty="0" smtClean="0">
              <a:solidFill>
                <a:srgbClr val="CC0099"/>
              </a:solidFill>
              <a:latin typeface="Georgia" panose="02040502050405020303" pitchFamily="18" charset="0"/>
            </a:endParaRPr>
          </a:p>
          <a:p>
            <a:r>
              <a:rPr lang="uk-UA" sz="2000" b="1" i="1" dirty="0" smtClean="0">
                <a:solidFill>
                  <a:srgbClr val="CC0099"/>
                </a:solidFill>
                <a:latin typeface="Georgia" panose="02040502050405020303" pitchFamily="18" charset="0"/>
              </a:rPr>
              <a:t>До зустрічі, друзі! Хай музика завжди приносить вам задоволення!</a:t>
            </a:r>
            <a:endParaRPr lang="uk-UA" sz="2000" b="1" i="1" dirty="0">
              <a:solidFill>
                <a:srgbClr val="CC009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45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389" y="3801979"/>
            <a:ext cx="78325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Мандрівка </a:t>
            </a:r>
          </a:p>
          <a:p>
            <a:pPr algn="ctr"/>
            <a:r>
              <a:rPr lang="uk-UA" sz="44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Країною музичного мистецтва.</a:t>
            </a:r>
            <a:endParaRPr lang="uk-UA" sz="44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862" y="409073"/>
            <a:ext cx="6990349" cy="121518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uk-UA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Georgia" panose="02040502050405020303" pitchFamily="18" charset="0"/>
              </a:rPr>
              <a:t>СТАНЦІЯ «ЗНАВЦІ МУЗИКИ»</a:t>
            </a:r>
            <a:endParaRPr lang="uk-UA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" y="276726"/>
            <a:ext cx="1624263" cy="114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756611"/>
            <a:ext cx="78325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Пригадайте те, про що ми дізналися на </a:t>
            </a:r>
            <a:r>
              <a:rPr lang="uk-UA" sz="2800" i="1" dirty="0" err="1" smtClean="0">
                <a:solidFill>
                  <a:srgbClr val="002060"/>
                </a:solidFill>
                <a:latin typeface="Georgia" panose="02040502050405020303" pitchFamily="18" charset="0"/>
              </a:rPr>
              <a:t>уроках</a:t>
            </a:r>
            <a:r>
              <a:rPr lang="uk-UA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, та дайте відповіді на запитання.</a:t>
            </a:r>
          </a:p>
          <a:p>
            <a:endParaRPr lang="uk-UA" sz="28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2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 ким «товаришує» музика? Що між ними спільного?</a:t>
            </a:r>
          </a:p>
          <a:p>
            <a:endParaRPr lang="uk-UA" sz="2800" i="1" dirty="0" smtClean="0">
              <a:latin typeface="Georgia" panose="02040502050405020303" pitchFamily="18" charset="0"/>
            </a:endParaRPr>
          </a:p>
          <a:p>
            <a:r>
              <a:rPr lang="uk-UA" sz="2800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Що таке народна пісня? Які ви знаєте народні пісні? Розкажіть про їхні різновиди.</a:t>
            </a:r>
          </a:p>
          <a:p>
            <a:endParaRPr lang="uk-UA" sz="2800" i="1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r>
              <a:rPr lang="uk-UA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Розкажіть про різновиди професійної музики</a:t>
            </a:r>
            <a:r>
              <a:rPr lang="ru-RU" sz="2800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.</a:t>
            </a:r>
            <a:endParaRPr lang="ru-RU" sz="2800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70" y="1756611"/>
            <a:ext cx="603208" cy="76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1" y="4371474"/>
            <a:ext cx="579145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01" y="3064042"/>
            <a:ext cx="723524" cy="76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2" y="5678906"/>
            <a:ext cx="69946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779" y="1167062"/>
            <a:ext cx="78084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993366"/>
                </a:solidFill>
                <a:latin typeface="Georgia" panose="02040502050405020303" pitchFamily="18" charset="0"/>
              </a:rPr>
              <a:t>Які інструменти ви знаєте? Розкажіть про особливості їхнього звучання.</a:t>
            </a:r>
          </a:p>
          <a:p>
            <a:endParaRPr lang="uk-UA" sz="2800" i="1" dirty="0" smtClean="0">
              <a:latin typeface="Georgia" panose="02040502050405020303" pitchFamily="18" charset="0"/>
            </a:endParaRPr>
          </a:p>
          <a:p>
            <a:r>
              <a:rPr lang="uk-UA" sz="2800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Як називаються інструментальні колективи з різною кількістю виконавців? </a:t>
            </a:r>
          </a:p>
          <a:p>
            <a:endParaRPr lang="uk-UA" sz="2800" i="1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r>
              <a:rPr lang="uk-UA" sz="2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Назвіть різновиди оркестрів.</a:t>
            </a:r>
          </a:p>
          <a:p>
            <a:endParaRPr lang="uk-UA" sz="2800" i="1" dirty="0" smtClean="0">
              <a:latin typeface="Georgia" panose="02040502050405020303" pitchFamily="18" charset="0"/>
            </a:endParaRPr>
          </a:p>
          <a:p>
            <a:r>
              <a:rPr lang="uk-UA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Пригадайте форми вокальної музики. Як називаються голоси та вокальні колективи?</a:t>
            </a:r>
            <a:endParaRPr lang="uk-UA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42" y="0"/>
            <a:ext cx="1691439" cy="1167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7" y="1167062"/>
            <a:ext cx="699461" cy="76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85" y="3583108"/>
            <a:ext cx="711493" cy="76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9" y="4973053"/>
            <a:ext cx="687430" cy="76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6" y="2384814"/>
            <a:ext cx="68743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1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58" y="252663"/>
            <a:ext cx="7291137" cy="52322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i="1" dirty="0" smtClean="0">
                <a:ln/>
                <a:solidFill>
                  <a:srgbClr val="CC0099"/>
                </a:solidFill>
                <a:latin typeface="Georgia" panose="02040502050405020303" pitchFamily="18" charset="0"/>
              </a:rPr>
              <a:t>СТАНЦІЯ «МУЗИЧНА СТУДІЯ»</a:t>
            </a:r>
            <a:endParaRPr lang="uk-UA" sz="2800" b="1" i="1" dirty="0">
              <a:ln/>
              <a:solidFill>
                <a:srgbClr val="CC0099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2" y="1359568"/>
            <a:ext cx="4226342" cy="51495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041" y="1648326"/>
            <a:ext cx="44155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У цій музичній студії всі співають під акомпанемент музичного інструмента чи фонограму. </a:t>
            </a:r>
          </a:p>
          <a:p>
            <a:endParaRPr lang="uk-UA" sz="2800" i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r>
              <a:rPr lang="uk-UA" sz="2800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Впізнайте за малюнком пісню та заспівай її з друзями.</a:t>
            </a:r>
            <a:endParaRPr lang="uk-UA" sz="2800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92" y="240631"/>
            <a:ext cx="2349667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22" y="240631"/>
            <a:ext cx="2676525" cy="22138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293" y="3868278"/>
            <a:ext cx="2784181" cy="2628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12" y="3970672"/>
            <a:ext cx="2676026" cy="2538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812" y="3886203"/>
            <a:ext cx="2610852" cy="26228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6811" y="757991"/>
            <a:ext cx="2346158" cy="22739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8613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767" y="157412"/>
            <a:ext cx="6075949" cy="720893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uk-UA" sz="2400" b="1" i="1" dirty="0" smtClean="0">
                <a:solidFill>
                  <a:srgbClr val="CC0099"/>
                </a:solidFill>
                <a:latin typeface="Georgia" panose="02040502050405020303" pitchFamily="18" charset="0"/>
              </a:rPr>
              <a:t>СТАНЦІЯ «ПІДБЕРИ МЕЛОДІЮ»</a:t>
            </a:r>
            <a:endParaRPr lang="uk-UA" sz="2400" b="1" i="1" dirty="0">
              <a:solidFill>
                <a:srgbClr val="CC0099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7" y="264695"/>
            <a:ext cx="1559090" cy="1053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2" y="1425743"/>
            <a:ext cx="2233112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913" y="4282741"/>
            <a:ext cx="2619375" cy="2466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72" y="4331368"/>
            <a:ext cx="2233112" cy="2418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9005" y="1425743"/>
            <a:ext cx="300069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4305" y="4331368"/>
            <a:ext cx="2815390" cy="2418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6913" y="1425743"/>
            <a:ext cx="2619375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54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380" y="168442"/>
            <a:ext cx="7086600" cy="192505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CC0099"/>
                </a:solidFill>
                <a:latin typeface="Georgia" panose="02040502050405020303" pitchFamily="18" charset="0"/>
              </a:rPr>
              <a:t>СТАНЦІЯ </a:t>
            </a:r>
          </a:p>
          <a:p>
            <a:pPr algn="ctr"/>
            <a:r>
              <a:rPr lang="uk-UA" sz="2800" b="1" i="1" dirty="0" smtClean="0">
                <a:solidFill>
                  <a:srgbClr val="CC0099"/>
                </a:solidFill>
                <a:latin typeface="Georgia" panose="02040502050405020303" pitchFamily="18" charset="0"/>
              </a:rPr>
              <a:t>«ТАНЦЮВАЛЬНИЙ МАЙДАН»</a:t>
            </a:r>
            <a:endParaRPr lang="uk-UA" sz="2800" b="1" i="1" dirty="0">
              <a:solidFill>
                <a:srgbClr val="CC0099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27873"/>
            <a:ext cx="624840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03" y="3429001"/>
            <a:ext cx="3760497" cy="316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79" y="3429001"/>
            <a:ext cx="3814010" cy="3164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1959" y="252663"/>
            <a:ext cx="3525252" cy="2719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6" y="0"/>
            <a:ext cx="1294023" cy="17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301</TotalTime>
  <Words>463</Words>
  <Application>Microsoft Office PowerPoint</Application>
  <PresentationFormat>Экран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Georgia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27</cp:revision>
  <dcterms:created xsi:type="dcterms:W3CDTF">2014-05-18T14:10:41Z</dcterms:created>
  <dcterms:modified xsi:type="dcterms:W3CDTF">2014-05-19T07:59:46Z</dcterms:modified>
</cp:coreProperties>
</file>