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61" r:id="rId3"/>
    <p:sldId id="260" r:id="rId4"/>
    <p:sldId id="266" r:id="rId5"/>
    <p:sldId id="262" r:id="rId6"/>
    <p:sldId id="263" r:id="rId7"/>
    <p:sldId id="264" r:id="rId8"/>
    <p:sldId id="268" r:id="rId9"/>
    <p:sldId id="259" r:id="rId10"/>
    <p:sldId id="267" r:id="rId11"/>
    <p:sldId id="269" r:id="rId12"/>
    <p:sldId id="270" r:id="rId13"/>
    <p:sldId id="271" r:id="rId14"/>
    <p:sldId id="272" r:id="rId15"/>
    <p:sldId id="25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5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94660"/>
  </p:normalViewPr>
  <p:slideViewPr>
    <p:cSldViewPr snapToGrid="0">
      <p:cViewPr varScale="1">
        <p:scale>
          <a:sx n="79" d="100"/>
          <a:sy n="79" d="100"/>
        </p:scale>
        <p:origin x="7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E4D9-E42E-4E18-9CCE-1D7FD416539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46F5-3F2A-4D54-AEB9-DDB74AAA1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19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E4D9-E42E-4E18-9CCE-1D7FD416539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46F5-3F2A-4D54-AEB9-DDB74AAA1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47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E4D9-E42E-4E18-9CCE-1D7FD416539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46F5-3F2A-4D54-AEB9-DDB74AAA1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2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E4D9-E42E-4E18-9CCE-1D7FD416539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46F5-3F2A-4D54-AEB9-DDB74AAA19B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098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E4D9-E42E-4E18-9CCE-1D7FD416539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46F5-3F2A-4D54-AEB9-DDB74AAA1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79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E4D9-E42E-4E18-9CCE-1D7FD416539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46F5-3F2A-4D54-AEB9-DDB74AAA19B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910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E4D9-E42E-4E18-9CCE-1D7FD416539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46F5-3F2A-4D54-AEB9-DDB74AAA1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20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E4D9-E42E-4E18-9CCE-1D7FD416539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46F5-3F2A-4D54-AEB9-DDB74AAA1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77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E4D9-E42E-4E18-9CCE-1D7FD416539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46F5-3F2A-4D54-AEB9-DDB74AAA1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55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E4D9-E42E-4E18-9CCE-1D7FD416539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46F5-3F2A-4D54-AEB9-DDB74AAA1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68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E4D9-E42E-4E18-9CCE-1D7FD416539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46F5-3F2A-4D54-AEB9-DDB74AAA1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66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E4D9-E42E-4E18-9CCE-1D7FD416539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46F5-3F2A-4D54-AEB9-DDB74AAA1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84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E4D9-E42E-4E18-9CCE-1D7FD416539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46F5-3F2A-4D54-AEB9-DDB74AAA1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63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E4D9-E42E-4E18-9CCE-1D7FD416539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46F5-3F2A-4D54-AEB9-DDB74AAA1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8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E4D9-E42E-4E18-9CCE-1D7FD416539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46F5-3F2A-4D54-AEB9-DDB74AAA1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E4D9-E42E-4E18-9CCE-1D7FD416539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46F5-3F2A-4D54-AEB9-DDB74AAA1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9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E4D9-E42E-4E18-9CCE-1D7FD416539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46F5-3F2A-4D54-AEB9-DDB74AAA1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83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FADE4D9-E42E-4E18-9CCE-1D7FD416539C}" type="datetimeFigureOut">
              <a:rPr lang="ru-RU" smtClean="0"/>
              <a:t>04.05.2014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34E46F5-3F2A-4D54-AEB9-DDB74AAA1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8786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063" y="4913396"/>
            <a:ext cx="2475749" cy="16558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02132">
            <a:off x="384508" y="300789"/>
            <a:ext cx="2106029" cy="17009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33424">
            <a:off x="6471802" y="4913397"/>
            <a:ext cx="2004009" cy="16558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27079">
            <a:off x="7058545" y="2486076"/>
            <a:ext cx="1655627" cy="1943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56830">
            <a:off x="384509" y="4913396"/>
            <a:ext cx="1660859" cy="16558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92425">
            <a:off x="276726" y="2532647"/>
            <a:ext cx="1768642" cy="16107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0942" y="300789"/>
            <a:ext cx="2617870" cy="17927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44231">
            <a:off x="6594558" y="300789"/>
            <a:ext cx="2219325" cy="17927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TextBox 11"/>
          <p:cNvSpPr txBox="1"/>
          <p:nvPr/>
        </p:nvSpPr>
        <p:spPr>
          <a:xfrm>
            <a:off x="2189747" y="2252356"/>
            <a:ext cx="4573322" cy="230832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4800" i="1" dirty="0" smtClean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Музика</a:t>
            </a:r>
          </a:p>
          <a:p>
            <a:pPr algn="ctr"/>
            <a:r>
              <a:rPr lang="uk-UA" sz="4800" i="1" dirty="0" smtClean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і </a:t>
            </a:r>
          </a:p>
          <a:p>
            <a:pPr algn="ctr"/>
            <a:r>
              <a:rPr lang="uk-UA" sz="4800" i="1" dirty="0" smtClean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хореографія</a:t>
            </a:r>
            <a:endParaRPr lang="uk-UA" sz="4800" i="1" dirty="0">
              <a:ln w="0"/>
              <a:solidFill>
                <a:schemeClr val="accent5">
                  <a:lumMod val="40000"/>
                  <a:lumOff val="6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46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284" y="1070811"/>
            <a:ext cx="8746958" cy="48320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800" dirty="0" smtClean="0">
                <a:latin typeface="Georgia" panose="02040502050405020303" pitchFamily="18" charset="0"/>
              </a:rPr>
              <a:t>Який танець звучав? Розкажіть про засоби музичної виразності прослуханого твору.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uk-UA" sz="2800" dirty="0" smtClean="0">
              <a:latin typeface="Georgia" panose="0204050205040502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800" dirty="0" smtClean="0">
                <a:latin typeface="Georgia" panose="02040502050405020303" pitchFamily="18" charset="0"/>
              </a:rPr>
              <a:t>Звучання яких музичних інструментів вам вдалося розпізнати?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uk-UA" sz="2800" dirty="0" smtClean="0">
              <a:latin typeface="Georgia" panose="0204050205040502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800" dirty="0" smtClean="0">
                <a:latin typeface="Georgia" panose="02040502050405020303" pitchFamily="18" charset="0"/>
              </a:rPr>
              <a:t>Який сюжет можна уявити під цю музику?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uk-UA" sz="2800" dirty="0" smtClean="0">
              <a:latin typeface="Georgia" panose="0204050205040502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800" dirty="0" smtClean="0">
                <a:latin typeface="Georgia" panose="02040502050405020303" pitchFamily="18" charset="0"/>
              </a:rPr>
              <a:t>Що нагадує вам ця музика?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uk-UA" sz="2800" dirty="0" smtClean="0">
              <a:latin typeface="Georgia" panose="0204050205040502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800" dirty="0" smtClean="0">
                <a:latin typeface="Georgia" panose="02040502050405020303" pitchFamily="18" charset="0"/>
              </a:rPr>
              <a:t>Який характер мелодії?</a:t>
            </a:r>
            <a:endParaRPr lang="uk-UA" sz="2800" dirty="0"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9253" y="156411"/>
            <a:ext cx="6605336" cy="76944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uk-UA" sz="4400" dirty="0" smtClean="0">
                <a:solidFill>
                  <a:srgbClr val="DA528C"/>
                </a:solidFill>
                <a:latin typeface="Georgia" panose="02040502050405020303" pitchFamily="18" charset="0"/>
              </a:rPr>
              <a:t>Поміркуймо</a:t>
            </a:r>
            <a:endParaRPr lang="uk-UA" sz="4400" dirty="0">
              <a:solidFill>
                <a:srgbClr val="DA528C"/>
              </a:solidFill>
              <a:latin typeface="Georgia" panose="02040502050405020303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05" y="4608095"/>
            <a:ext cx="2550695" cy="211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1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3" y="339889"/>
            <a:ext cx="3465094" cy="36064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716" y="508332"/>
            <a:ext cx="3200400" cy="36064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Box 3"/>
          <p:cNvSpPr txBox="1"/>
          <p:nvPr/>
        </p:nvSpPr>
        <p:spPr>
          <a:xfrm>
            <a:off x="782053" y="4319337"/>
            <a:ext cx="78084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i="1" dirty="0" smtClean="0">
                <a:latin typeface="Georgia" panose="02040502050405020303" pitchFamily="18" charset="0"/>
              </a:rPr>
              <a:t>Йоганн Штраус — австрійський композитор, скрипаль, диригент. Автор комічної опери, балету «Попелюшка», 16 оперет, оркестрових п’єс, вальсів, польок, кадрилі, галопів, мазурок тощо.</a:t>
            </a:r>
            <a:endParaRPr lang="uk-UA" sz="2800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35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1284" y="312821"/>
            <a:ext cx="6063916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latin typeface="Georgia" panose="02040502050405020303" pitchFamily="18" charset="0"/>
              </a:rPr>
              <a:t>Музичний словничок</a:t>
            </a:r>
            <a:endParaRPr lang="ru-RU" sz="3600" b="1" i="1" dirty="0">
              <a:latin typeface="Georgia" panose="02040502050405020303" pitchFamily="18" charset="0"/>
            </a:endParaRPr>
          </a:p>
        </p:txBody>
      </p:sp>
      <p:sp>
        <p:nvSpPr>
          <p:cNvPr id="5" name="Вертикальный свиток 4"/>
          <p:cNvSpPr/>
          <p:nvPr/>
        </p:nvSpPr>
        <p:spPr>
          <a:xfrm rot="21250937">
            <a:off x="270708" y="1407695"/>
            <a:ext cx="5414211" cy="5185610"/>
          </a:xfrm>
          <a:prstGeom prst="verticalScroll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 rot="21297116">
            <a:off x="938462" y="1161474"/>
            <a:ext cx="407870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3200" dirty="0" smtClean="0">
              <a:latin typeface="Georgia" panose="02040502050405020303" pitchFamily="18" charset="0"/>
            </a:endParaRPr>
          </a:p>
          <a:p>
            <a:endParaRPr lang="uk-UA" sz="3200" dirty="0" smtClean="0">
              <a:latin typeface="Georgia" panose="02040502050405020303" pitchFamily="18" charset="0"/>
            </a:endParaRPr>
          </a:p>
          <a:p>
            <a:r>
              <a:rPr lang="uk-UA" sz="3200" dirty="0" smtClean="0">
                <a:solidFill>
                  <a:srgbClr val="DA528C"/>
                </a:solidFill>
                <a:latin typeface="Georgia" panose="02040502050405020303" pitchFamily="18" charset="0"/>
              </a:rPr>
              <a:t>Хореографія — це мистецтво постановки танцю, послідовності  кроків, рухів, фігур для створення найкращого сценічного ефекту. </a:t>
            </a:r>
          </a:p>
          <a:p>
            <a:endParaRPr lang="uk-UA" sz="3200" dirty="0">
              <a:solidFill>
                <a:srgbClr val="DA528C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447" y="1113086"/>
            <a:ext cx="3621505" cy="4762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205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3" y="276726"/>
            <a:ext cx="3693695" cy="3380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705" y="276726"/>
            <a:ext cx="4969042" cy="64850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316" y="4451684"/>
            <a:ext cx="4223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Розучування пісні</a:t>
            </a:r>
            <a:endParaRPr lang="ru-RU" sz="40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447456">
            <a:off x="5533298" y="923987"/>
            <a:ext cx="26442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Слова Т. Демчук, музика І . Тарнавської</a:t>
            </a:r>
          </a:p>
          <a:p>
            <a:r>
              <a:rPr lang="uk-UA" sz="3200" dirty="0">
                <a:solidFill>
                  <a:srgbClr val="C00000"/>
                </a:solidFill>
                <a:latin typeface="Georgia" panose="02040502050405020303" pitchFamily="18" charset="0"/>
              </a:rPr>
              <a:t>« Світ шкільний</a:t>
            </a:r>
            <a:r>
              <a:rPr lang="uk-UA" sz="32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» </a:t>
            </a:r>
            <a:endParaRPr lang="uk-UA" sz="32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20526" y="6340642"/>
            <a:ext cx="1227221" cy="42110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3" y="5053495"/>
            <a:ext cx="1720516" cy="174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8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2505" y="1383632"/>
            <a:ext cx="87710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uk-UA" sz="3200" dirty="0" smtClean="0">
                <a:latin typeface="Georgia" panose="02040502050405020303" pitchFamily="18" charset="0"/>
              </a:rPr>
              <a:t>Що пов’язує музику з хореографією?</a:t>
            </a:r>
          </a:p>
          <a:p>
            <a:endParaRPr lang="uk-UA" sz="3200" dirty="0" smtClean="0">
              <a:latin typeface="Georgia" panose="0204050205040502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uk-UA" sz="3200" dirty="0" smtClean="0">
                <a:latin typeface="Georgia" panose="02040502050405020303" pitchFamily="18" charset="0"/>
              </a:rPr>
              <a:t>Які танці ми слухали протягом року? Пригадайте.</a:t>
            </a:r>
          </a:p>
          <a:p>
            <a:endParaRPr lang="uk-UA" sz="3200" dirty="0" smtClean="0">
              <a:latin typeface="Georgia" panose="0204050205040502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uk-UA" sz="3200" dirty="0" smtClean="0">
                <a:latin typeface="Georgia" panose="02040502050405020303" pitchFamily="18" charset="0"/>
              </a:rPr>
              <a:t>Що спільного між хореографією та музикою?</a:t>
            </a:r>
          </a:p>
          <a:p>
            <a:endParaRPr lang="uk-UA" sz="3200" dirty="0" smtClean="0">
              <a:latin typeface="Georgia" panose="0204050205040502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uk-UA" sz="3200" dirty="0" smtClean="0">
                <a:latin typeface="Georgia" panose="02040502050405020303" pitchFamily="18" charset="0"/>
              </a:rPr>
              <a:t>Які характерні риси танцювальної музики?</a:t>
            </a:r>
            <a:endParaRPr lang="uk-UA" sz="3200" dirty="0">
              <a:latin typeface="Georgia" panose="020405020504050203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156411"/>
            <a:ext cx="65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DA528C"/>
                </a:solidFill>
                <a:latin typeface="Georgia" panose="02040502050405020303" pitchFamily="18" charset="0"/>
              </a:rPr>
              <a:t>Пригадаймо</a:t>
            </a:r>
            <a:endParaRPr lang="uk-UA" sz="4000" b="1" i="1" dirty="0">
              <a:solidFill>
                <a:srgbClr val="DA528C"/>
              </a:solidFill>
              <a:latin typeface="Georgia" panose="02040502050405020303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30" y="-12532"/>
            <a:ext cx="1746444" cy="139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0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020" y="0"/>
            <a:ext cx="49449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758" y="529389"/>
            <a:ext cx="3910262" cy="58477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3200" dirty="0" err="1">
                <a:solidFill>
                  <a:srgbClr val="C00000"/>
                </a:solidFill>
                <a:latin typeface="Georgia" panose="02040502050405020303" pitchFamily="18" charset="0"/>
              </a:rPr>
              <a:t>Домашнє</a:t>
            </a:r>
            <a:r>
              <a:rPr lang="ru-RU" sz="3200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uk-UA" sz="32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завдання</a:t>
            </a:r>
            <a:endParaRPr lang="uk-UA" sz="32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780674"/>
            <a:ext cx="41990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atin typeface="Georgia" panose="02040502050405020303" pitchFamily="18" charset="0"/>
              </a:rPr>
              <a:t>Послухайте танцювальні композиції. </a:t>
            </a:r>
          </a:p>
          <a:p>
            <a:endParaRPr lang="uk-UA" sz="3200" dirty="0" smtClean="0">
              <a:latin typeface="Georgia" panose="02040502050405020303" pitchFamily="18" charset="0"/>
            </a:endParaRPr>
          </a:p>
          <a:p>
            <a:r>
              <a:rPr lang="uk-UA" sz="3200" dirty="0" smtClean="0">
                <a:latin typeface="Georgia" panose="02040502050405020303" pitchFamily="18" charset="0"/>
              </a:rPr>
              <a:t>Виконайте для своїх рідних танець-імпровізацію під улюблену музику.</a:t>
            </a:r>
            <a:endParaRPr lang="uk-UA" sz="3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2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012" y="3416969"/>
            <a:ext cx="3140241" cy="28430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79" y="3528883"/>
            <a:ext cx="3430857" cy="27311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79" y="203192"/>
            <a:ext cx="3344091" cy="25988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Стрелка вправо 6"/>
          <p:cNvSpPr/>
          <p:nvPr/>
        </p:nvSpPr>
        <p:spPr>
          <a:xfrm>
            <a:off x="3789946" y="493295"/>
            <a:ext cx="1985211" cy="72686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Гопак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Стрелка влево 7"/>
          <p:cNvSpPr/>
          <p:nvPr/>
        </p:nvSpPr>
        <p:spPr>
          <a:xfrm>
            <a:off x="3630993" y="1773616"/>
            <a:ext cx="2016562" cy="728951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Козачок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Стрелка влево 8"/>
          <p:cNvSpPr/>
          <p:nvPr/>
        </p:nvSpPr>
        <p:spPr>
          <a:xfrm>
            <a:off x="3722504" y="5118191"/>
            <a:ext cx="1775929" cy="733926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Аркан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789946" y="3874168"/>
            <a:ext cx="1857609" cy="690570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Полька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1" y="203192"/>
            <a:ext cx="2538662" cy="25988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01809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23" y="348916"/>
            <a:ext cx="2958766" cy="27311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917" y="3898232"/>
            <a:ext cx="2743200" cy="25637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917" y="348916"/>
            <a:ext cx="2743200" cy="27497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823" y="3898232"/>
            <a:ext cx="3211430" cy="25637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Стрелка влево 9"/>
          <p:cNvSpPr/>
          <p:nvPr/>
        </p:nvSpPr>
        <p:spPr>
          <a:xfrm>
            <a:off x="3525253" y="4120314"/>
            <a:ext cx="2093494" cy="782053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Метелиця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Стрелка влево 10"/>
          <p:cNvSpPr/>
          <p:nvPr/>
        </p:nvSpPr>
        <p:spPr>
          <a:xfrm>
            <a:off x="3525253" y="1846346"/>
            <a:ext cx="1961147" cy="697832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Вальс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3525253" y="5474368"/>
            <a:ext cx="2177715" cy="745958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Галоп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3525253" y="782052"/>
            <a:ext cx="2213810" cy="80511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Тарантела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48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0632" y="276726"/>
            <a:ext cx="522170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u="sng" dirty="0" smtClean="0">
                <a:latin typeface="Georgia" panose="02040502050405020303" pitchFamily="18" charset="0"/>
              </a:rPr>
              <a:t>Народний танець – </a:t>
            </a:r>
            <a:r>
              <a:rPr lang="uk-UA" sz="24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першоджерело хореографічного мистецтва. Основні виразні засоби танцю. Музичний образ як рушійна сила у створенні хореографічного образу. Талант балетмейстера – необхідна умова створення цільного художнього образу в хореографії</a:t>
            </a:r>
          </a:p>
          <a:p>
            <a:endParaRPr lang="uk-UA" sz="2400" b="1" i="1" dirty="0" smtClean="0">
              <a:solidFill>
                <a:schemeClr val="accent3">
                  <a:lumMod val="20000"/>
                  <a:lumOff val="80000"/>
                </a:schemeClr>
              </a:solidFill>
              <a:latin typeface="Georgia" panose="02040502050405020303" pitchFamily="18" charset="0"/>
            </a:endParaRPr>
          </a:p>
          <a:p>
            <a:r>
              <a:rPr lang="uk-UA" sz="24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uk-UA" sz="2400" b="1" i="1" dirty="0" smtClean="0">
                <a:solidFill>
                  <a:srgbClr val="00B0F0"/>
                </a:solidFill>
                <a:latin typeface="Georgia" panose="02040502050405020303" pitchFamily="18" charset="0"/>
              </a:rPr>
              <a:t>Кожний вид мистецтва має свої специфічні закони відображення життя, свої особливі форми, виразні методи і свій матері</a:t>
            </a:r>
            <a:r>
              <a:rPr lang="uk-UA" sz="2000" b="1" i="1" dirty="0" smtClean="0">
                <a:solidFill>
                  <a:srgbClr val="00B0F0"/>
                </a:solidFill>
                <a:latin typeface="Georgia" panose="02040502050405020303" pitchFamily="18" charset="0"/>
              </a:rPr>
              <a:t>ал.</a:t>
            </a:r>
            <a:endParaRPr lang="uk-UA" sz="2000" b="1" i="1" dirty="0">
              <a:solidFill>
                <a:srgbClr val="00B0F0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453" y="5118313"/>
            <a:ext cx="2201779" cy="1514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149" y="156410"/>
            <a:ext cx="2219326" cy="2533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063" y="2935205"/>
            <a:ext cx="3135981" cy="1733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5739063" y="4511842"/>
            <a:ext cx="3135981" cy="15691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35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35905" y="5633634"/>
            <a:ext cx="4331368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C00000"/>
                </a:solidFill>
                <a:latin typeface="Georgia" panose="02040502050405020303" pitchFamily="18" charset="0"/>
              </a:rPr>
              <a:t>Х</a:t>
            </a:r>
            <a:r>
              <a:rPr lang="uk-UA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ореограф – виразною пластикою тіла, рухами, мімікою і жестами.</a:t>
            </a:r>
            <a:endParaRPr lang="uk-UA" sz="24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05328"/>
            <a:ext cx="6292516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Письменник пише роман повість, поему, п’єсу, користуючись словом; </a:t>
            </a:r>
            <a:endParaRPr lang="uk-UA" sz="24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1622" y="1398390"/>
            <a:ext cx="4511842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DA528C"/>
                </a:solidFill>
                <a:latin typeface="Georgia" panose="02040502050405020303" pitchFamily="18" charset="0"/>
              </a:rPr>
              <a:t>К</a:t>
            </a:r>
            <a:r>
              <a:rPr lang="uk-UA" sz="2400" dirty="0" smtClean="0">
                <a:solidFill>
                  <a:srgbClr val="DA528C"/>
                </a:solidFill>
                <a:latin typeface="Georgia" panose="02040502050405020303" pitchFamily="18" charset="0"/>
              </a:rPr>
              <a:t>омпозитор в своїй творчості користується звуками музики; </a:t>
            </a:r>
            <a:endParaRPr lang="uk-UA" sz="2400" dirty="0">
              <a:solidFill>
                <a:srgbClr val="DA528C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1705" y="3104147"/>
            <a:ext cx="372979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002060"/>
                </a:solidFill>
                <a:latin typeface="Georgia" panose="02040502050405020303" pitchFamily="18" charset="0"/>
              </a:rPr>
              <a:t>Х</a:t>
            </a:r>
            <a:r>
              <a:rPr lang="uk-UA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удожник – фарбами; </a:t>
            </a:r>
            <a:endParaRPr lang="uk-UA" sz="2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379" y="4358674"/>
            <a:ext cx="5281863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7030A0"/>
                </a:solidFill>
                <a:latin typeface="Georgia" panose="02040502050405020303" pitchFamily="18" charset="0"/>
              </a:rPr>
              <a:t>С</a:t>
            </a:r>
            <a:r>
              <a:rPr lang="uk-UA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кульптор – пластичними </a:t>
            </a:r>
          </a:p>
          <a:p>
            <a:r>
              <a:rPr lang="uk-UA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матеріалами (глина, гіпс, </a:t>
            </a:r>
            <a:r>
              <a:rPr lang="uk-UA" sz="2400" dirty="0" err="1" smtClean="0">
                <a:solidFill>
                  <a:srgbClr val="7030A0"/>
                </a:solidFill>
                <a:latin typeface="Georgia" panose="02040502050405020303" pitchFamily="18" charset="0"/>
              </a:rPr>
              <a:t>мрамор</a:t>
            </a:r>
            <a:r>
              <a:rPr lang="uk-UA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) </a:t>
            </a:r>
            <a:endParaRPr lang="uk-UA" sz="24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726" y="205329"/>
            <a:ext cx="1732547" cy="1484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03646"/>
            <a:ext cx="1596189" cy="1238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450" y="2742083"/>
            <a:ext cx="2034207" cy="12749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629" y="3719110"/>
            <a:ext cx="1614488" cy="17311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2416" y="5281863"/>
            <a:ext cx="1537034" cy="14683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651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011" y="372979"/>
            <a:ext cx="832585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latin typeface="Georgia" panose="02040502050405020303" pitchFamily="18" charset="0"/>
              </a:rPr>
              <a:t>Але всі види мистецтва об’єднує одна ціль – створення краси, яка рівнозначна добру, душевній і фізичній досконалості людини.</a:t>
            </a:r>
          </a:p>
          <a:p>
            <a:r>
              <a:rPr lang="uk-UA" sz="3200" b="1" i="1" dirty="0" smtClean="0">
                <a:latin typeface="Georgia" panose="02040502050405020303" pitchFamily="18" charset="0"/>
              </a:rPr>
              <a:t> </a:t>
            </a:r>
          </a:p>
          <a:p>
            <a:endParaRPr lang="uk-UA" sz="3200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uk-UA" sz="32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uk-UA" sz="3200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uk-UA" sz="3200" b="1" i="1" dirty="0" smtClean="0">
                <a:latin typeface="Georgia" panose="02040502050405020303" pitchFamily="18" charset="0"/>
              </a:rPr>
              <a:t>Створена мистецтвом ідеальна краса народжує в людині благородні наміри до самовдосконалення.</a:t>
            </a:r>
            <a:endParaRPr lang="uk-UA" sz="3200" b="1" i="1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1" y="2500312"/>
            <a:ext cx="7363326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0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1126" y="204537"/>
            <a:ext cx="6436895" cy="9233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uk-UA" sz="5400" b="1" i="1" dirty="0" smtClean="0">
                <a:solidFill>
                  <a:srgbClr val="DA528C"/>
                </a:solidFill>
                <a:latin typeface="Georgia" panose="02040502050405020303" pitchFamily="18" charset="0"/>
              </a:rPr>
              <a:t>Цікаво знати</a:t>
            </a:r>
            <a:endParaRPr lang="ru-RU" sz="5400" b="1" i="1" dirty="0">
              <a:solidFill>
                <a:srgbClr val="DA528C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253" y="1127867"/>
            <a:ext cx="88913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2"/>
              </a:buBlip>
            </a:pPr>
            <a:r>
              <a:rPr lang="uk-UA" sz="2400" dirty="0" smtClean="0">
                <a:latin typeface="Georgia" panose="02040502050405020303" pitchFamily="18" charset="0"/>
              </a:rPr>
              <a:t>В перекладі з грецької “хореографія” означає “запис рухів. Але зміст цього слова став значно ширшим і поняття “хореографія” в теперішній час включає в себе все те, що відноситься до мистецтва танцю: і професійний класичний балет, і народні і бальні танці і танець-модерн і естрадні танці – все це називається хореографією.</a:t>
            </a:r>
          </a:p>
          <a:p>
            <a:pPr marL="342900" indent="-342900">
              <a:buBlip>
                <a:blip r:embed="rId2"/>
              </a:buBlip>
            </a:pPr>
            <a:endParaRPr lang="uk-UA" sz="2400" dirty="0" smtClean="0">
              <a:latin typeface="Georgia" panose="02040502050405020303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uk-UA" sz="2400" dirty="0" smtClean="0">
                <a:latin typeface="Georgia" panose="02040502050405020303" pitchFamily="18" charset="0"/>
              </a:rPr>
              <a:t>З давніх-давен танець прикрашав життя людей. Танець в самому найпростішому своєму виді – це вирізні рухи людського тіла, які підкоряються визначеному ритму.</a:t>
            </a:r>
          </a:p>
          <a:p>
            <a:pPr marL="342900" indent="-342900">
              <a:buBlip>
                <a:blip r:embed="rId2"/>
              </a:buBlip>
            </a:pPr>
            <a:endParaRPr lang="uk-UA" sz="2400" dirty="0" smtClean="0">
              <a:latin typeface="Georgia" panose="02040502050405020303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uk-UA" sz="2400" dirty="0" smtClean="0">
                <a:latin typeface="Georgia" panose="02040502050405020303" pitchFamily="18" charset="0"/>
              </a:rPr>
              <a:t>Танець без сумніву народився під різноманітний шум – плескання в долоні удари в примітивні інструменти Пізніше виконувався під найпростішу музику.</a:t>
            </a:r>
            <a:endParaRPr lang="uk-UA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7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1895" y="2430379"/>
            <a:ext cx="63767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Хореографія «прийшла» і до різних видів спорту – гімнастики, фігурного катання, синхронного плавання.</a:t>
            </a:r>
            <a:endParaRPr lang="uk-UA" sz="2800" dirty="0">
              <a:solidFill>
                <a:schemeClr val="accent5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07" y="204537"/>
            <a:ext cx="3129213" cy="2225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659" y="204537"/>
            <a:ext cx="2982078" cy="2225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633" y="4572000"/>
            <a:ext cx="3705726" cy="2085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08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0653" y="0"/>
            <a:ext cx="7122694" cy="76944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elaxedModerately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latin typeface="Georgia" panose="02040502050405020303" pitchFamily="18" charset="0"/>
              </a:rPr>
              <a:t>Музичне сприймання</a:t>
            </a:r>
            <a:endParaRPr lang="uk-UA" sz="4400" b="1" i="1" dirty="0"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759" y="3200400"/>
            <a:ext cx="77603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DA528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Й. Штраус. Полька «Полювання»</a:t>
            </a:r>
            <a:endParaRPr lang="uk-UA" sz="44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DA528C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90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Сектор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529</TotalTime>
  <Words>437</Words>
  <Application>Microsoft Office PowerPoint</Application>
  <PresentationFormat>Экран (4:3)</PresentationFormat>
  <Paragraphs>65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Century Gothic</vt:lpstr>
      <vt:lpstr>Georgia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32</cp:revision>
  <dcterms:created xsi:type="dcterms:W3CDTF">2014-05-03T14:53:59Z</dcterms:created>
  <dcterms:modified xsi:type="dcterms:W3CDTF">2014-05-04T12:31:25Z</dcterms:modified>
</cp:coreProperties>
</file>