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2" r:id="rId2"/>
  </p:sldMasterIdLst>
  <p:notesMasterIdLst>
    <p:notesMasterId r:id="rId30"/>
  </p:notesMasterIdLst>
  <p:sldIdLst>
    <p:sldId id="257" r:id="rId3"/>
    <p:sldId id="258" r:id="rId4"/>
    <p:sldId id="259" r:id="rId5"/>
    <p:sldId id="260" r:id="rId6"/>
    <p:sldId id="261" r:id="rId7"/>
    <p:sldId id="262" r:id="rId8"/>
    <p:sldId id="264" r:id="rId9"/>
    <p:sldId id="266" r:id="rId10"/>
    <p:sldId id="265" r:id="rId11"/>
    <p:sldId id="263" r:id="rId12"/>
    <p:sldId id="267" r:id="rId13"/>
    <p:sldId id="268" r:id="rId14"/>
    <p:sldId id="269" r:id="rId15"/>
    <p:sldId id="270" r:id="rId16"/>
    <p:sldId id="276" r:id="rId17"/>
    <p:sldId id="272" r:id="rId18"/>
    <p:sldId id="273" r:id="rId19"/>
    <p:sldId id="278" r:id="rId20"/>
    <p:sldId id="271" r:id="rId21"/>
    <p:sldId id="274" r:id="rId22"/>
    <p:sldId id="277" r:id="rId23"/>
    <p:sldId id="280" r:id="rId24"/>
    <p:sldId id="279" r:id="rId25"/>
    <p:sldId id="281" r:id="rId26"/>
    <p:sldId id="282" r:id="rId27"/>
    <p:sldId id="283" r:id="rId28"/>
    <p:sldId id="284"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3C33"/>
    <a:srgbClr val="FF66FF"/>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3" autoAdjust="0"/>
    <p:restoredTop sz="94737" autoAdjust="0"/>
  </p:normalViewPr>
  <p:slideViewPr>
    <p:cSldViewPr>
      <p:cViewPr varScale="1">
        <p:scale>
          <a:sx n="75" d="100"/>
          <a:sy n="75" d="100"/>
        </p:scale>
        <p:origin x="1002"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54EFB4-AE4D-425A-8608-41DC8D6A563A}" type="datetimeFigureOut">
              <a:rPr lang="en-US" smtClean="0"/>
              <a:t>4/5/2014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63F2A2-E0CA-4EAC-8CBF-81C6218F333D}" type="slidenum">
              <a:rPr lang="en-US" smtClean="0"/>
              <a:t>‹#›</a:t>
            </a:fld>
            <a:endParaRPr lang="en-US" dirty="0"/>
          </a:p>
        </p:txBody>
      </p:sp>
    </p:spTree>
    <p:extLst>
      <p:ext uri="{BB962C8B-B14F-4D97-AF65-F5344CB8AC3E}">
        <p14:creationId xmlns:p14="http://schemas.microsoft.com/office/powerpoint/2010/main" val="3061199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325773" y="6117336"/>
            <a:ext cx="857473" cy="365125"/>
          </a:xfrm>
        </p:spPr>
        <p:txBody>
          <a:bodyPr/>
          <a:lstStyle/>
          <a:p>
            <a:fld id="{2E18DEB8-5B35-45D0-9046-14D9CC33C608}" type="datetimeFigureOut">
              <a:rPr lang="en-US" smtClean="0"/>
              <a:t>4/5/2014</a:t>
            </a:fld>
            <a:endParaRPr lang="en-US" dirty="0"/>
          </a:p>
        </p:txBody>
      </p:sp>
      <p:sp>
        <p:nvSpPr>
          <p:cNvPr id="5" name="Footer Placeholder 4"/>
          <p:cNvSpPr>
            <a:spLocks noGrp="1"/>
          </p:cNvSpPr>
          <p:nvPr>
            <p:ph type="ftr" sz="quarter" idx="11"/>
          </p:nvPr>
        </p:nvSpPr>
        <p:spPr>
          <a:xfrm>
            <a:off x="3623733" y="6117336"/>
            <a:ext cx="3609438" cy="365125"/>
          </a:xfrm>
        </p:spPr>
        <p:txBody>
          <a:bodyPr/>
          <a:lstStyle/>
          <a:p>
            <a:endParaRPr lang="en-US" dirty="0"/>
          </a:p>
        </p:txBody>
      </p:sp>
      <p:sp>
        <p:nvSpPr>
          <p:cNvPr id="6" name="Slide Number Placeholder 5"/>
          <p:cNvSpPr>
            <a:spLocks noGrp="1"/>
          </p:cNvSpPr>
          <p:nvPr>
            <p:ph type="sldNum" sz="quarter" idx="12"/>
          </p:nvPr>
        </p:nvSpPr>
        <p:spPr>
          <a:xfrm>
            <a:off x="8275320" y="6117336"/>
            <a:ext cx="411480" cy="365125"/>
          </a:xfrm>
        </p:spPr>
        <p:txBody>
          <a:bodyPr/>
          <a:lstStyle/>
          <a:p>
            <a:fld id="{24E2553B-89AC-485C-8EDE-0C4AD29C47CA}" type="slidenum">
              <a:rPr lang="en-US" smtClean="0"/>
              <a:t>‹#›</a:t>
            </a:fld>
            <a:endParaRPr lang="en-US" dirty="0"/>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1890508213"/>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E18DEB8-5B35-45D0-9046-14D9CC33C608}" type="datetimeFigureOut">
              <a:rPr lang="en-US" smtClean="0"/>
              <a:t>4/5/2014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3578112317"/>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E18DEB8-5B35-45D0-9046-14D9CC33C608}" type="datetimeFigureOut">
              <a:rPr lang="en-US" smtClean="0"/>
              <a:t>4/5/2014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1392723547"/>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E18DEB8-5B35-45D0-9046-14D9CC33C608}" type="datetimeFigureOut">
              <a:rPr lang="en-US" smtClean="0"/>
              <a:t>4/5/2014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4172486753"/>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E18DEB8-5B35-45D0-9046-14D9CC33C608}" type="datetimeFigureOut">
              <a:rPr lang="en-US" smtClean="0"/>
              <a:t>4/5/2014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3550040624"/>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E18DEB8-5B35-45D0-9046-14D9CC33C608}" type="datetimeFigureOut">
              <a:rPr lang="en-US" smtClean="0"/>
              <a:t>4/5/2014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3042702606"/>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E18DEB8-5B35-45D0-9046-14D9CC33C608}" type="datetimeFigureOut">
              <a:rPr lang="en-US" smtClean="0"/>
              <a:t>4/5/2014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1484877186"/>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E18DEB8-5B35-45D0-9046-14D9CC33C608}" type="datetimeFigureOut">
              <a:rPr lang="en-US" smtClean="0"/>
              <a:t>4/5/2014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4094802354"/>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E18DEB8-5B35-45D0-9046-14D9CC33C608}" type="datetimeFigureOut">
              <a:rPr lang="en-US" smtClean="0"/>
              <a:t>4/5/2014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1747611297"/>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7344329" y="6108173"/>
            <a:ext cx="857473" cy="365125"/>
          </a:xfrm>
        </p:spPr>
        <p:txBody>
          <a:bodyPr/>
          <a:lstStyle/>
          <a:p>
            <a:fld id="{2E18DEB8-5B35-45D0-9046-14D9CC33C608}" type="datetimeFigureOut">
              <a:rPr lang="en-US" smtClean="0"/>
              <a:t>4/5/2014</a:t>
            </a:fld>
            <a:endParaRPr lang="en-US" dirty="0"/>
          </a:p>
        </p:txBody>
      </p:sp>
      <p:sp>
        <p:nvSpPr>
          <p:cNvPr id="5" name="Footer Placeholder 4"/>
          <p:cNvSpPr>
            <a:spLocks noGrp="1"/>
          </p:cNvSpPr>
          <p:nvPr>
            <p:ph type="ftr" sz="quarter" idx="11"/>
          </p:nvPr>
        </p:nvSpPr>
        <p:spPr>
          <a:xfrm>
            <a:off x="1972647" y="6108173"/>
            <a:ext cx="5314517" cy="365125"/>
          </a:xfrm>
        </p:spPr>
        <p:txBody>
          <a:bodyPr/>
          <a:lstStyle/>
          <a:p>
            <a:endParaRPr lang="en-US" dirty="0"/>
          </a:p>
        </p:txBody>
      </p:sp>
      <p:sp>
        <p:nvSpPr>
          <p:cNvPr id="6" name="Slide Number Placeholder 5"/>
          <p:cNvSpPr>
            <a:spLocks noGrp="1"/>
          </p:cNvSpPr>
          <p:nvPr>
            <p:ph type="sldNum" sz="quarter" idx="12"/>
          </p:nvPr>
        </p:nvSpPr>
        <p:spPr>
          <a:xfrm>
            <a:off x="8258967" y="6108173"/>
            <a:ext cx="427833" cy="365125"/>
          </a:xfrm>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2898575176"/>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E18DEB8-5B35-45D0-9046-14D9CC33C608}" type="datetimeFigureOut">
              <a:rPr lang="en-US" smtClean="0"/>
              <a:t>4/5/2014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273317" y="6116070"/>
            <a:ext cx="413483" cy="365125"/>
          </a:xfrm>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3741821657"/>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2E18DEB8-5B35-45D0-9046-14D9CC33C608}" type="datetimeFigureOut">
              <a:rPr lang="en-US" smtClean="0"/>
              <a:t>4/5/2014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3142926380"/>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2E18DEB8-5B35-45D0-9046-14D9CC33C608}" type="datetimeFigureOut">
              <a:rPr lang="en-US" smtClean="0"/>
              <a:t>4/5/2014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3276678686"/>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2E18DEB8-5B35-45D0-9046-14D9CC33C608}" type="datetimeFigureOut">
              <a:rPr lang="en-US" smtClean="0"/>
              <a:t>4/5/2014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3222627839"/>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18DEB8-5B35-45D0-9046-14D9CC33C608}" type="datetimeFigureOut">
              <a:rPr lang="en-US" smtClean="0"/>
              <a:t>4/5/2014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1419074454"/>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E18DEB8-5B35-45D0-9046-14D9CC33C608}" type="datetimeFigureOut">
              <a:rPr lang="en-US" smtClean="0"/>
              <a:t>4/5/2014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375355012"/>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E18DEB8-5B35-45D0-9046-14D9CC33C608}" type="datetimeFigureOut">
              <a:rPr lang="en-US" smtClean="0"/>
              <a:t>4/5/2014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4E2553B-89AC-485C-8EDE-0C4AD29C47CA}" type="slidenum">
              <a:rPr lang="en-US" smtClean="0"/>
              <a:t>‹#›</a:t>
            </a:fld>
            <a:endParaRPr lang="en-US" dirty="0"/>
          </a:p>
        </p:txBody>
      </p:sp>
    </p:spTree>
    <p:extLst>
      <p:ext uri="{BB962C8B-B14F-4D97-AF65-F5344CB8AC3E}">
        <p14:creationId xmlns:p14="http://schemas.microsoft.com/office/powerpoint/2010/main" val="2074348304"/>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E18DEB8-5B35-45D0-9046-14D9CC33C608}" type="datetimeFigureOut">
              <a:rPr lang="en-US" smtClean="0"/>
              <a:t>4/5/2014</a:t>
            </a:fld>
            <a:endParaRPr lang="en-US" dirty="0"/>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4E2553B-89AC-485C-8EDE-0C4AD29C47CA}" type="slidenum">
              <a:rPr lang="en-US" smtClean="0"/>
              <a:t>‹#›</a:t>
            </a:fld>
            <a:endParaRPr lang="en-US" dirty="0"/>
          </a:p>
        </p:txBody>
      </p:sp>
    </p:spTree>
    <p:extLst>
      <p:ext uri="{BB962C8B-B14F-4D97-AF65-F5344CB8AC3E}">
        <p14:creationId xmlns:p14="http://schemas.microsoft.com/office/powerpoint/2010/main" val="54238588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Lst>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9144000" cy="6858000"/>
          </a:xfrm>
          <a:prstGeom prst="rect">
            <a:avLst/>
          </a:prstGeom>
        </p:spPr>
      </p:pic>
      <p:sp>
        <p:nvSpPr>
          <p:cNvPr id="4" name="Прямоугольник 3"/>
          <p:cNvSpPr/>
          <p:nvPr/>
        </p:nvSpPr>
        <p:spPr>
          <a:xfrm>
            <a:off x="1115616" y="1196752"/>
            <a:ext cx="7056784" cy="1754326"/>
          </a:xfrm>
          <a:prstGeom prst="rect">
            <a:avLst/>
          </a:prstGeom>
          <a:noFill/>
          <a:ln>
            <a:noFill/>
          </a:ln>
          <a:effectLst>
            <a:outerShdw blurRad="225425" dist="50800" dir="5220000" algn="ctr">
              <a:srgbClr val="000000">
                <a:alpha val="33000"/>
              </a:srgbClr>
            </a:outerShdw>
          </a:effectLst>
          <a:scene3d>
            <a:camera prst="perspectiveRelaxedModerately"/>
            <a:lightRig rig="threePt" dir="t"/>
          </a:scene3d>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uk-UA" sz="5400" b="1" dirty="0" smtClean="0">
                <a:ln/>
                <a:solidFill>
                  <a:srgbClr val="A23C33"/>
                </a:solidFill>
                <a:latin typeface="Georgia" panose="02040502050405020303" pitchFamily="18" charset="0"/>
              </a:rPr>
              <a:t>Музика і візуальні види мистецтва</a:t>
            </a:r>
            <a:endParaRPr lang="uk-UA" sz="5400" b="1" cap="none" spc="0" dirty="0">
              <a:ln/>
              <a:solidFill>
                <a:srgbClr val="A23C33"/>
              </a:solidFill>
              <a:effectLst/>
              <a:latin typeface="Georgia" panose="02040502050405020303" pitchFamily="18" charset="0"/>
            </a:endParaRPr>
          </a:p>
        </p:txBody>
      </p:sp>
    </p:spTree>
    <p:extLst>
      <p:ext uri="{BB962C8B-B14F-4D97-AF65-F5344CB8AC3E}">
        <p14:creationId xmlns:p14="http://schemas.microsoft.com/office/powerpoint/2010/main" val="3931187231"/>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1619672" y="1388970"/>
            <a:ext cx="7272808" cy="4801314"/>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endParaRPr lang="uk-UA" b="1" dirty="0">
              <a:ln/>
              <a:solidFill>
                <a:schemeClr val="accent3"/>
              </a:solidFill>
              <a:latin typeface="Georgia" panose="02040502050405020303" pitchFamily="18" charset="0"/>
            </a:endParaRPr>
          </a:p>
          <a:p>
            <a:r>
              <a:rPr lang="uk-UA" sz="3200" b="1" dirty="0" smtClean="0">
                <a:ln w="12700" cmpd="sng">
                  <a:solidFill>
                    <a:schemeClr val="accent4"/>
                  </a:solidFill>
                  <a:prstDash val="solid"/>
                </a:ln>
                <a:solidFill>
                  <a:srgbClr val="FF0000"/>
                </a:solidFill>
                <a:latin typeface="Georgia" panose="02040502050405020303" pitchFamily="18" charset="0"/>
              </a:rPr>
              <a:t>У кожному творі живопису художник створює настрій або сюжет за допомогою ліній, кольору та інших засобів виразності. Музика теж може мати настрій, сюжет, який створюється за допомогою звуків, музичного інструмента або голосу.</a:t>
            </a:r>
            <a:endParaRPr lang="uk-UA" sz="3200" b="1" dirty="0">
              <a:ln w="12700" cmpd="sng">
                <a:solidFill>
                  <a:schemeClr val="accent4"/>
                </a:solidFill>
                <a:prstDash val="solid"/>
              </a:ln>
              <a:solidFill>
                <a:srgbClr val="FF0000"/>
              </a:solidFill>
              <a:latin typeface="Georgia" panose="02040502050405020303" pitchFamily="18" charset="0"/>
            </a:endParaRPr>
          </a:p>
        </p:txBody>
      </p:sp>
      <p:sp>
        <p:nvSpPr>
          <p:cNvPr id="4" name="TextBox 3"/>
          <p:cNvSpPr txBox="1"/>
          <p:nvPr/>
        </p:nvSpPr>
        <p:spPr>
          <a:xfrm>
            <a:off x="251520" y="188640"/>
            <a:ext cx="4248472" cy="1200329"/>
          </a:xfrm>
          <a:prstGeom prst="rect">
            <a:avLst/>
          </a:prstGeom>
          <a:noFill/>
        </p:spPr>
        <p:txBody>
          <a:bodyPr wrap="square" rtlCol="0">
            <a:prstTxWarp prst="textCanUp">
              <a:avLst/>
            </a:prstTxWarp>
            <a:spAutoFit/>
          </a:bodyPr>
          <a:lstStyle/>
          <a:p>
            <a:r>
              <a:rPr lang="uk-UA" sz="3600" b="1" dirty="0" smtClean="0">
                <a:ln w="0"/>
                <a:solidFill>
                  <a:schemeClr val="accent5">
                    <a:lumMod val="40000"/>
                    <a:lumOff val="60000"/>
                  </a:schemeClr>
                </a:solidFill>
                <a:effectLst>
                  <a:reflection blurRad="6350" stA="53000" endA="300" endPos="35500" dir="5400000" sy="-90000" algn="bl" rotWithShape="0"/>
                </a:effectLst>
                <a:latin typeface="Georgia" panose="02040502050405020303" pitchFamily="18" charset="0"/>
              </a:rPr>
              <a:t>Підсумок у першій залі</a:t>
            </a:r>
            <a:endParaRPr lang="ru-RU" sz="3600" b="1" dirty="0">
              <a:ln w="0"/>
              <a:solidFill>
                <a:schemeClr val="accent5">
                  <a:lumMod val="40000"/>
                  <a:lumOff val="60000"/>
                </a:schemeClr>
              </a:solidFill>
              <a:effectLst>
                <a:reflection blurRad="6350" stA="53000" endA="300" endPos="35500" dir="5400000" sy="-90000" algn="bl" rotWithShape="0"/>
              </a:effectLst>
              <a:latin typeface="Georgia" panose="02040502050405020303" pitchFamily="18" charset="0"/>
            </a:endParaRPr>
          </a:p>
        </p:txBody>
      </p:sp>
    </p:spTree>
    <p:extLst>
      <p:ext uri="{BB962C8B-B14F-4D97-AF65-F5344CB8AC3E}">
        <p14:creationId xmlns:p14="http://schemas.microsoft.com/office/powerpoint/2010/main" val="2356456269"/>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4139952" y="188640"/>
            <a:ext cx="4032448" cy="707886"/>
          </a:xfrm>
          <a:prstGeom prst="rect">
            <a:avLst/>
          </a:prstGeom>
          <a:noFill/>
        </p:spPr>
        <p:txBody>
          <a:bodyPr wrap="square" rtlCol="0">
            <a:prstTxWarp prst="textWave2">
              <a:avLst/>
            </a:prstTxWarp>
            <a:spAutoFit/>
          </a:bodyPr>
          <a:lstStyle/>
          <a:p>
            <a:r>
              <a:rPr lang="uk-UA" sz="4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Georgia" panose="02040502050405020303" pitchFamily="18" charset="0"/>
              </a:rPr>
              <a:t>Друга зала</a:t>
            </a:r>
            <a:endParaRPr lang="ru-RU"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Georgia" panose="02040502050405020303" pitchFamily="18" charset="0"/>
            </a:endParaRPr>
          </a:p>
        </p:txBody>
      </p:sp>
      <p:sp>
        <p:nvSpPr>
          <p:cNvPr id="4" name="TextBox 3"/>
          <p:cNvSpPr txBox="1"/>
          <p:nvPr/>
        </p:nvSpPr>
        <p:spPr>
          <a:xfrm>
            <a:off x="323528" y="4653136"/>
            <a:ext cx="4968552" cy="769441"/>
          </a:xfrm>
          <a:prstGeom prst="rect">
            <a:avLst/>
          </a:prstGeom>
          <a:noFill/>
        </p:spPr>
        <p:txBody>
          <a:bodyPr wrap="square" rtlCol="0">
            <a:prstTxWarp prst="textDeflateTop">
              <a:avLst/>
            </a:prstTxWarp>
            <a:spAutoFit/>
          </a:bodyPr>
          <a:lstStyle/>
          <a:p>
            <a:r>
              <a:rPr lang="uk-UA" sz="4400" b="1" i="1" dirty="0" smtClean="0">
                <a:ln w="6600">
                  <a:solidFill>
                    <a:schemeClr val="accent2"/>
                  </a:solidFill>
                  <a:prstDash val="solid"/>
                </a:ln>
                <a:solidFill>
                  <a:srgbClr val="FFFFFF"/>
                </a:solidFill>
                <a:effectLst>
                  <a:outerShdw dist="38100" dir="2700000" algn="tl" rotWithShape="0">
                    <a:schemeClr val="accent2"/>
                  </a:outerShdw>
                </a:effectLst>
                <a:latin typeface="Georgia" panose="02040502050405020303" pitchFamily="18" charset="0"/>
              </a:rPr>
              <a:t>Скульптура</a:t>
            </a:r>
            <a:endParaRPr lang="ru-RU" sz="4400" b="1" i="1" dirty="0">
              <a:ln w="6600">
                <a:solidFill>
                  <a:schemeClr val="accent2"/>
                </a:solidFill>
                <a:prstDash val="solid"/>
              </a:ln>
              <a:solidFill>
                <a:srgbClr val="FFFFFF"/>
              </a:solidFill>
              <a:effectLst>
                <a:outerShdw dist="38100" dir="2700000" algn="tl" rotWithShape="0">
                  <a:schemeClr val="accent2"/>
                </a:outerShdw>
              </a:effectLst>
              <a:latin typeface="Georgia" panose="02040502050405020303" pitchFamily="18" charset="0"/>
            </a:endParaRPr>
          </a:p>
        </p:txBody>
      </p:sp>
    </p:spTree>
    <p:extLst>
      <p:ext uri="{BB962C8B-B14F-4D97-AF65-F5344CB8AC3E}">
        <p14:creationId xmlns:p14="http://schemas.microsoft.com/office/powerpoint/2010/main" val="1780746805"/>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3995936" y="2780928"/>
            <a:ext cx="4968552" cy="3108543"/>
          </a:xfrm>
          <a:prstGeom prst="rect">
            <a:avLst/>
          </a:prstGeom>
          <a:noFill/>
        </p:spPr>
        <p:txBody>
          <a:bodyPr wrap="square" rtlCol="0">
            <a:spAutoFit/>
            <a:scene3d>
              <a:camera prst="perspectiveContrastingLeftFacing"/>
              <a:lightRig rig="harsh" dir="t"/>
            </a:scene3d>
            <a:sp3d extrusionH="57150" prstMaterial="matte">
              <a:bevelT w="63500" h="12700" prst="angle"/>
              <a:contourClr>
                <a:schemeClr val="bg1">
                  <a:lumMod val="65000"/>
                </a:schemeClr>
              </a:contourClr>
            </a:sp3d>
          </a:bodyPr>
          <a:lstStyle/>
          <a:p>
            <a:r>
              <a:rPr lang="uk-UA" sz="2800" b="1" dirty="0" smtClean="0">
                <a:ln/>
                <a:solidFill>
                  <a:schemeClr val="bg1"/>
                </a:solidFill>
                <a:latin typeface="Georgia" panose="02040502050405020303" pitchFamily="18" charset="0"/>
              </a:rPr>
              <a:t>Художня мова скульптури — виразна, чітка </a:t>
            </a:r>
            <a:r>
              <a:rPr lang="uk-UA" sz="2800" b="1" dirty="0" err="1" smtClean="0">
                <a:ln/>
                <a:solidFill>
                  <a:schemeClr val="bg1"/>
                </a:solidFill>
                <a:latin typeface="Georgia" panose="02040502050405020303" pitchFamily="18" charset="0"/>
              </a:rPr>
              <a:t>об’ємно</a:t>
            </a:r>
            <a:r>
              <a:rPr lang="uk-UA" sz="2800" b="1" dirty="0" smtClean="0">
                <a:ln/>
                <a:solidFill>
                  <a:schemeClr val="bg1"/>
                </a:solidFill>
                <a:latin typeface="Georgia" panose="02040502050405020303" pitchFamily="18" charset="0"/>
              </a:rPr>
              <a:t>-пластична форма, через яку мистець розкриває зміст твору, доносить до глядача свій задум</a:t>
            </a:r>
            <a:r>
              <a:rPr lang="uk-UA" sz="2800" b="1" dirty="0" smtClean="0">
                <a:ln/>
                <a:solidFill>
                  <a:schemeClr val="accent3"/>
                </a:solidFill>
                <a:latin typeface="Georgia" panose="02040502050405020303" pitchFamily="18" charset="0"/>
              </a:rPr>
              <a:t>. </a:t>
            </a:r>
            <a:endParaRPr lang="uk-UA" sz="2800" b="1" dirty="0">
              <a:ln/>
              <a:solidFill>
                <a:schemeClr val="accent3"/>
              </a:solidFill>
              <a:latin typeface="Georgia" panose="02040502050405020303" pitchFamily="18" charset="0"/>
            </a:endParaRPr>
          </a:p>
        </p:txBody>
      </p:sp>
    </p:spTree>
    <p:extLst>
      <p:ext uri="{BB962C8B-B14F-4D97-AF65-F5344CB8AC3E}">
        <p14:creationId xmlns:p14="http://schemas.microsoft.com/office/powerpoint/2010/main" val="2586604689"/>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7504" y="260648"/>
            <a:ext cx="3312368" cy="2880320"/>
          </a:xfrm>
          <a:prstGeom prst="roundRect">
            <a:avLst>
              <a:gd name="adj" fmla="val 16667"/>
            </a:avLst>
          </a:prstGeom>
          <a:ln>
            <a:noFill/>
          </a:ln>
          <a:effectLst>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pic>
        <p:nvPicPr>
          <p:cNvPr id="3" name="Рисунок 2"/>
          <p:cNvPicPr>
            <a:picLocks noChangeAspect="1"/>
          </p:cNvPicPr>
          <p:nvPr/>
        </p:nvPicPr>
        <p:blipFill>
          <a:blip r:embed="rId3"/>
          <a:stretch>
            <a:fillRect/>
          </a:stretch>
        </p:blipFill>
        <p:spPr>
          <a:xfrm>
            <a:off x="5220072" y="260648"/>
            <a:ext cx="3217540" cy="3096343"/>
          </a:xfrm>
          <a:prstGeom prst="roundRect">
            <a:avLst>
              <a:gd name="adj" fmla="val 16667"/>
            </a:avLst>
          </a:prstGeom>
          <a:ln>
            <a:noFill/>
          </a:ln>
          <a:effectLst>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pic>
        <p:nvPicPr>
          <p:cNvPr id="4" name="Рисунок 3"/>
          <p:cNvPicPr>
            <a:picLocks noChangeAspect="1"/>
          </p:cNvPicPr>
          <p:nvPr/>
        </p:nvPicPr>
        <p:blipFill>
          <a:blip r:embed="rId4"/>
          <a:stretch>
            <a:fillRect/>
          </a:stretch>
        </p:blipFill>
        <p:spPr>
          <a:xfrm>
            <a:off x="107504" y="3789040"/>
            <a:ext cx="3312368" cy="2853680"/>
          </a:xfrm>
          <a:prstGeom prst="roundRect">
            <a:avLst>
              <a:gd name="adj" fmla="val 16667"/>
            </a:avLst>
          </a:prstGeom>
          <a:ln>
            <a:noFill/>
          </a:ln>
          <a:effectLst>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pic>
        <p:nvPicPr>
          <p:cNvPr id="5" name="Рисунок 4"/>
          <p:cNvPicPr>
            <a:picLocks noChangeAspect="1"/>
          </p:cNvPicPr>
          <p:nvPr/>
        </p:nvPicPr>
        <p:blipFill>
          <a:blip r:embed="rId5"/>
          <a:stretch>
            <a:fillRect/>
          </a:stretch>
        </p:blipFill>
        <p:spPr>
          <a:xfrm>
            <a:off x="5076056" y="3789040"/>
            <a:ext cx="3505572" cy="2853680"/>
          </a:xfrm>
          <a:prstGeom prst="roundRect">
            <a:avLst>
              <a:gd name="adj" fmla="val 16667"/>
            </a:avLst>
          </a:prstGeom>
          <a:ln>
            <a:noFill/>
          </a:ln>
          <a:effectLst>
            <a:outerShdw blurRad="76200" dist="38100" dir="7800000" algn="tl" rotWithShape="0">
              <a:srgbClr val="000000">
                <a:alpha val="40000"/>
              </a:srgbClr>
            </a:outerShdw>
          </a:effectLst>
          <a:scene3d>
            <a:camera prst="perspectiveLeft"/>
            <a:lightRig rig="contrasting" dir="t">
              <a:rot lat="0" lon="0" rev="4200000"/>
            </a:lightRig>
          </a:scene3d>
          <a:sp3d prstMaterial="plastic">
            <a:bevelT w="381000" h="114300" prst="relaxedInset"/>
            <a:contourClr>
              <a:srgbClr val="969696"/>
            </a:contourClr>
          </a:sp3d>
        </p:spPr>
      </p:pic>
      <p:sp>
        <p:nvSpPr>
          <p:cNvPr id="6" name="Стрелка влево 5"/>
          <p:cNvSpPr/>
          <p:nvPr/>
        </p:nvSpPr>
        <p:spPr>
          <a:xfrm>
            <a:off x="3419872" y="260648"/>
            <a:ext cx="1944216" cy="936104"/>
          </a:xfrm>
          <a:prstGeom prst="lef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k-UA" b="1" dirty="0" smtClean="0">
                <a:solidFill>
                  <a:schemeClr val="accent2">
                    <a:lumMod val="50000"/>
                  </a:schemeClr>
                </a:solidFill>
                <a:latin typeface="Georgia" panose="02040502050405020303" pitchFamily="18" charset="0"/>
              </a:rPr>
              <a:t>З  бронзи</a:t>
            </a:r>
            <a:endParaRPr lang="ru-RU" b="1" dirty="0">
              <a:solidFill>
                <a:schemeClr val="accent2">
                  <a:lumMod val="50000"/>
                </a:schemeClr>
              </a:solidFill>
              <a:latin typeface="Georgia" panose="02040502050405020303" pitchFamily="18" charset="0"/>
            </a:endParaRPr>
          </a:p>
        </p:txBody>
      </p:sp>
      <p:sp>
        <p:nvSpPr>
          <p:cNvPr id="7" name="Стрелка вправо 6"/>
          <p:cNvSpPr/>
          <p:nvPr/>
        </p:nvSpPr>
        <p:spPr>
          <a:xfrm>
            <a:off x="3419872" y="2204864"/>
            <a:ext cx="1944216" cy="936104"/>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uk-UA" b="1" dirty="0">
                <a:solidFill>
                  <a:srgbClr val="7030A0"/>
                </a:solidFill>
                <a:latin typeface="Georgia" panose="02040502050405020303" pitchFamily="18" charset="0"/>
              </a:rPr>
              <a:t>З</a:t>
            </a:r>
            <a:r>
              <a:rPr lang="uk-UA" b="1" dirty="0" smtClean="0">
                <a:solidFill>
                  <a:srgbClr val="7030A0"/>
                </a:solidFill>
                <a:latin typeface="Georgia" panose="02040502050405020303" pitchFamily="18" charset="0"/>
              </a:rPr>
              <a:t> глини</a:t>
            </a:r>
            <a:endParaRPr lang="ru-RU" b="1" dirty="0">
              <a:solidFill>
                <a:srgbClr val="7030A0"/>
              </a:solidFill>
              <a:latin typeface="Georgia" panose="02040502050405020303" pitchFamily="18" charset="0"/>
            </a:endParaRPr>
          </a:p>
        </p:txBody>
      </p:sp>
      <p:sp>
        <p:nvSpPr>
          <p:cNvPr id="8" name="Стрелка влево 7"/>
          <p:cNvSpPr/>
          <p:nvPr/>
        </p:nvSpPr>
        <p:spPr>
          <a:xfrm>
            <a:off x="3419872" y="4149080"/>
            <a:ext cx="1800200" cy="936104"/>
          </a:xfrm>
          <a:prstGeom prst="lef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uk-UA" b="1" dirty="0">
                <a:solidFill>
                  <a:srgbClr val="C00000"/>
                </a:solidFill>
                <a:latin typeface="Georgia" panose="02040502050405020303" pitchFamily="18" charset="0"/>
              </a:rPr>
              <a:t>З</a:t>
            </a:r>
            <a:r>
              <a:rPr lang="uk-UA" b="1" dirty="0" smtClean="0">
                <a:solidFill>
                  <a:srgbClr val="C00000"/>
                </a:solidFill>
                <a:latin typeface="Georgia" panose="02040502050405020303" pitchFamily="18" charset="0"/>
              </a:rPr>
              <a:t> каменю</a:t>
            </a:r>
            <a:endParaRPr lang="ru-RU" b="1" dirty="0">
              <a:solidFill>
                <a:srgbClr val="C00000"/>
              </a:solidFill>
              <a:latin typeface="Georgia" panose="02040502050405020303" pitchFamily="18" charset="0"/>
            </a:endParaRPr>
          </a:p>
        </p:txBody>
      </p:sp>
      <p:sp>
        <p:nvSpPr>
          <p:cNvPr id="9" name="Стрелка вправо 8"/>
          <p:cNvSpPr/>
          <p:nvPr/>
        </p:nvSpPr>
        <p:spPr>
          <a:xfrm>
            <a:off x="3419872" y="5589240"/>
            <a:ext cx="1800200" cy="936104"/>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uk-UA" b="1" dirty="0" smtClean="0">
                <a:solidFill>
                  <a:srgbClr val="002060"/>
                </a:solidFill>
                <a:latin typeface="Georgia" panose="02040502050405020303" pitchFamily="18" charset="0"/>
              </a:rPr>
              <a:t>З дерева</a:t>
            </a:r>
            <a:endParaRPr lang="ru-RU" b="1" dirty="0">
              <a:solidFill>
                <a:srgbClr val="002060"/>
              </a:solidFill>
              <a:latin typeface="Georgia" panose="02040502050405020303" pitchFamily="18" charset="0"/>
            </a:endParaRPr>
          </a:p>
        </p:txBody>
      </p:sp>
    </p:spTree>
    <p:extLst>
      <p:ext uri="{BB962C8B-B14F-4D97-AF65-F5344CB8AC3E}">
        <p14:creationId xmlns:p14="http://schemas.microsoft.com/office/powerpoint/2010/main" val="185871359"/>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9144000" cy="6857999"/>
          </a:xfrm>
          <a:prstGeom prst="rect">
            <a:avLst/>
          </a:prstGeom>
        </p:spPr>
      </p:pic>
      <p:sp>
        <p:nvSpPr>
          <p:cNvPr id="3" name="TextBox 2"/>
          <p:cNvSpPr txBox="1"/>
          <p:nvPr/>
        </p:nvSpPr>
        <p:spPr>
          <a:xfrm>
            <a:off x="107504" y="260648"/>
            <a:ext cx="5904656" cy="1077218"/>
          </a:xfrm>
          <a:prstGeom prst="rect">
            <a:avLst/>
          </a:prstGeom>
          <a:noFill/>
        </p:spPr>
        <p:txBody>
          <a:bodyPr wrap="square" rtlCol="0">
            <a:prstTxWarp prst="textCanUp">
              <a:avLst/>
            </a:prstTxWarp>
            <a:spAutoFit/>
            <a:scene3d>
              <a:camera prst="orthographicFront"/>
              <a:lightRig rig="soft" dir="t">
                <a:rot lat="0" lon="0" rev="15600000"/>
              </a:lightRig>
            </a:scene3d>
            <a:sp3d extrusionH="57150" prstMaterial="softEdge">
              <a:bevelT w="25400" h="38100"/>
            </a:sp3d>
          </a:bodyPr>
          <a:lstStyle/>
          <a:p>
            <a:r>
              <a:rPr lang="uk-UA" sz="3200" b="1" i="1" dirty="0" smtClean="0">
                <a:ln/>
                <a:solidFill>
                  <a:schemeClr val="accent1">
                    <a:lumMod val="60000"/>
                    <a:lumOff val="40000"/>
                  </a:schemeClr>
                </a:solidFill>
                <a:latin typeface="Georgia" panose="02040502050405020303" pitchFamily="18" charset="0"/>
              </a:rPr>
              <a:t>Підсумок у другій залі</a:t>
            </a:r>
            <a:endParaRPr lang="uk-UA" sz="3200" b="1" i="1" dirty="0">
              <a:ln/>
              <a:solidFill>
                <a:schemeClr val="accent1">
                  <a:lumMod val="60000"/>
                  <a:lumOff val="40000"/>
                </a:schemeClr>
              </a:solidFill>
              <a:latin typeface="Georgia" panose="02040502050405020303" pitchFamily="18" charset="0"/>
            </a:endParaRPr>
          </a:p>
        </p:txBody>
      </p:sp>
      <p:sp>
        <p:nvSpPr>
          <p:cNvPr id="4" name="TextBox 3"/>
          <p:cNvSpPr txBox="1"/>
          <p:nvPr/>
        </p:nvSpPr>
        <p:spPr>
          <a:xfrm>
            <a:off x="4499992" y="1844824"/>
            <a:ext cx="4464496" cy="3539430"/>
          </a:xfrm>
          <a:prstGeom prst="rect">
            <a:avLst/>
          </a:prstGeom>
          <a:noFill/>
        </p:spPr>
        <p:txBody>
          <a:bodyPr wrap="square" rtlCol="0">
            <a:spAutoFit/>
          </a:bodyPr>
          <a:lstStyle/>
          <a:p>
            <a:r>
              <a:rPr lang="uk-UA" sz="2800" b="1" dirty="0" smtClean="0">
                <a:ln w="6600">
                  <a:solidFill>
                    <a:schemeClr val="accent2"/>
                  </a:solidFill>
                  <a:prstDash val="solid"/>
                </a:ln>
                <a:solidFill>
                  <a:schemeClr val="bg1"/>
                </a:solidFill>
                <a:effectLst>
                  <a:outerShdw dist="38100" dir="2700000" algn="tl" rotWithShape="0">
                    <a:schemeClr val="accent2"/>
                  </a:outerShdw>
                </a:effectLst>
                <a:latin typeface="Georgia" panose="02040502050405020303" pitchFamily="18" charset="0"/>
              </a:rPr>
              <a:t>Скульптурні твори мають спільні риси з музичним мистецтвом і теж вміють «звучати». Це застигла музика бронзи, каменю, гіпсу тощо.</a:t>
            </a:r>
            <a:endParaRPr lang="uk-UA" sz="2800" b="1" dirty="0">
              <a:ln w="6600">
                <a:solidFill>
                  <a:schemeClr val="accent2"/>
                </a:solidFill>
                <a:prstDash val="solid"/>
              </a:ln>
              <a:solidFill>
                <a:schemeClr val="bg1"/>
              </a:solidFill>
              <a:effectLst>
                <a:outerShdw dist="38100" dir="2700000" algn="tl" rotWithShape="0">
                  <a:schemeClr val="accent2"/>
                </a:outerShdw>
              </a:effectLst>
              <a:latin typeface="Georgia" panose="02040502050405020303" pitchFamily="18" charset="0"/>
            </a:endParaRPr>
          </a:p>
        </p:txBody>
      </p:sp>
    </p:spTree>
    <p:extLst>
      <p:ext uri="{BB962C8B-B14F-4D97-AF65-F5344CB8AC3E}">
        <p14:creationId xmlns:p14="http://schemas.microsoft.com/office/powerpoint/2010/main" val="2131711712"/>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Grp="1" noChangeAspect="1"/>
          </p:cNvPicPr>
          <p:nvPr>
            <p:ph type="pic" idx="1"/>
          </p:nvPr>
        </p:nvPicPr>
        <p:blipFill>
          <a:blip r:embed="rId2"/>
          <a:srcRect t="11735" b="11735"/>
          <a:stretch>
            <a:fillRect/>
          </a:stretch>
        </p:blipFill>
        <p:spPr>
          <a:xfrm>
            <a:off x="0" y="-1"/>
            <a:ext cx="9143999" cy="4732865"/>
          </a:xfrm>
          <a:prstGeom prst="rect">
            <a:avLst/>
          </a:prstGeom>
        </p:spPr>
      </p:pic>
      <p:sp>
        <p:nvSpPr>
          <p:cNvPr id="6" name="TextBox 5"/>
          <p:cNvSpPr txBox="1"/>
          <p:nvPr/>
        </p:nvSpPr>
        <p:spPr>
          <a:xfrm>
            <a:off x="0" y="5013176"/>
            <a:ext cx="9143999" cy="1323439"/>
          </a:xfrm>
          <a:prstGeom prst="rect">
            <a:avLst/>
          </a:prstGeom>
          <a:noFill/>
        </p:spPr>
        <p:txBody>
          <a:bodyPr wrap="square" rtlCol="0">
            <a:spAutoFit/>
          </a:bodyPr>
          <a:lstStyle/>
          <a:p>
            <a:r>
              <a:rPr lang="uk-UA" sz="2000" b="1" i="1" dirty="0" smtClean="0">
                <a:solidFill>
                  <a:srgbClr val="002060"/>
                </a:solidFill>
                <a:latin typeface="Georgia" panose="02040502050405020303" pitchFamily="18" charset="0"/>
              </a:rPr>
              <a:t>Менует (</a:t>
            </a:r>
            <a:r>
              <a:rPr lang="uk-UA" sz="2000" b="1" i="1" dirty="0" err="1" smtClean="0">
                <a:solidFill>
                  <a:srgbClr val="002060"/>
                </a:solidFill>
                <a:latin typeface="Georgia" panose="02040502050405020303" pitchFamily="18" charset="0"/>
              </a:rPr>
              <a:t>фр</a:t>
            </a:r>
            <a:r>
              <a:rPr lang="uk-UA" sz="2000" b="1" i="1" dirty="0" smtClean="0">
                <a:solidFill>
                  <a:srgbClr val="002060"/>
                </a:solidFill>
                <a:latin typeface="Georgia" panose="02040502050405020303" pitchFamily="18" charset="0"/>
              </a:rPr>
              <a:t>. </a:t>
            </a:r>
            <a:r>
              <a:rPr lang="uk-UA" sz="2000" b="1" i="1" dirty="0" err="1" smtClean="0">
                <a:solidFill>
                  <a:srgbClr val="002060"/>
                </a:solidFill>
                <a:latin typeface="Georgia" panose="02040502050405020303" pitchFamily="18" charset="0"/>
              </a:rPr>
              <a:t>menuet</a:t>
            </a:r>
            <a:r>
              <a:rPr lang="uk-UA" sz="2000" b="1" i="1" dirty="0" smtClean="0">
                <a:solidFill>
                  <a:srgbClr val="002060"/>
                </a:solidFill>
                <a:latin typeface="Georgia" panose="02040502050405020303" pitchFamily="18" charset="0"/>
              </a:rPr>
              <a:t> — маленький крок) — старовинний французький народний танець. Походить від повільного народного хороводного танцю провінції </a:t>
            </a:r>
            <a:r>
              <a:rPr lang="uk-UA" sz="2000" b="1" i="1" dirty="0" err="1" smtClean="0">
                <a:solidFill>
                  <a:srgbClr val="002060"/>
                </a:solidFill>
                <a:latin typeface="Georgia" panose="02040502050405020303" pitchFamily="18" charset="0"/>
              </a:rPr>
              <a:t>Пуату</a:t>
            </a:r>
            <a:r>
              <a:rPr lang="uk-UA" sz="2000" b="1" i="1" dirty="0" smtClean="0">
                <a:solidFill>
                  <a:srgbClr val="002060"/>
                </a:solidFill>
                <a:latin typeface="Georgia" panose="02040502050405020303" pitchFamily="18" charset="0"/>
              </a:rPr>
              <a:t>. За часів короля Людовика XIV став придворним танцем.</a:t>
            </a:r>
            <a:endParaRPr lang="uk-UA" sz="2000" b="1" i="1" dirty="0">
              <a:solidFill>
                <a:srgbClr val="002060"/>
              </a:solidFill>
              <a:latin typeface="Georgia" panose="02040502050405020303" pitchFamily="18" charset="0"/>
            </a:endParaRPr>
          </a:p>
        </p:txBody>
      </p:sp>
    </p:spTree>
    <p:extLst>
      <p:ext uri="{BB962C8B-B14F-4D97-AF65-F5344CB8AC3E}">
        <p14:creationId xmlns:p14="http://schemas.microsoft.com/office/powerpoint/2010/main" val="4087758676"/>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9144000" cy="6858000"/>
          </a:xfrm>
          <a:prstGeom prst="rect">
            <a:avLst/>
          </a:prstGeom>
        </p:spPr>
      </p:pic>
      <p:sp>
        <p:nvSpPr>
          <p:cNvPr id="3" name="Скругленный прямоугольник 2"/>
          <p:cNvSpPr/>
          <p:nvPr/>
        </p:nvSpPr>
        <p:spPr>
          <a:xfrm>
            <a:off x="323528" y="2420888"/>
            <a:ext cx="3960440" cy="172819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uk-UA" sz="4800" b="1" dirty="0" smtClean="0">
                <a:solidFill>
                  <a:srgbClr val="A23C33"/>
                </a:solidFill>
                <a:latin typeface="Georgia" panose="02040502050405020303" pitchFamily="18" charset="0"/>
              </a:rPr>
              <a:t> «Менует» </a:t>
            </a:r>
            <a:endParaRPr lang="uk-UA" sz="4800" b="1" dirty="0">
              <a:solidFill>
                <a:srgbClr val="A23C33"/>
              </a:solidFill>
              <a:latin typeface="Georgia" panose="02040502050405020303" pitchFamily="18" charset="0"/>
            </a:endParaRPr>
          </a:p>
        </p:txBody>
      </p:sp>
      <p:pic>
        <p:nvPicPr>
          <p:cNvPr id="4" name="Рисунок 3"/>
          <p:cNvPicPr>
            <a:picLocks noChangeAspect="1"/>
          </p:cNvPicPr>
          <p:nvPr/>
        </p:nvPicPr>
        <p:blipFill>
          <a:blip r:embed="rId3"/>
          <a:stretch>
            <a:fillRect/>
          </a:stretch>
        </p:blipFill>
        <p:spPr>
          <a:xfrm>
            <a:off x="107504" y="4207396"/>
            <a:ext cx="3528392" cy="2592287"/>
          </a:xfrm>
          <a:prstGeom prst="rect">
            <a:avLst/>
          </a:prstGeom>
          <a:ln>
            <a:noFill/>
          </a:ln>
          <a:effectLst>
            <a:softEdge rad="112500"/>
          </a:effectLst>
        </p:spPr>
      </p:pic>
    </p:spTree>
    <p:extLst>
      <p:ext uri="{BB962C8B-B14F-4D97-AF65-F5344CB8AC3E}">
        <p14:creationId xmlns:p14="http://schemas.microsoft.com/office/powerpoint/2010/main" val="1117905723"/>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03648" y="404664"/>
            <a:ext cx="7056784" cy="584775"/>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pPr algn="ctr"/>
            <a:r>
              <a:rPr lang="uk-UA" sz="3200" b="1" i="1" dirty="0" smtClean="0">
                <a:solidFill>
                  <a:srgbClr val="C00000"/>
                </a:solidFill>
                <a:latin typeface="Georgia" panose="02040502050405020303" pitchFamily="18" charset="0"/>
              </a:rPr>
              <a:t>Аналіз музичного твору</a:t>
            </a:r>
            <a:endParaRPr lang="ru-RU" sz="3200" b="1" i="1" dirty="0">
              <a:solidFill>
                <a:srgbClr val="C00000"/>
              </a:solidFill>
              <a:latin typeface="Georgia" panose="02040502050405020303" pitchFamily="18" charset="0"/>
            </a:endParaRPr>
          </a:p>
        </p:txBody>
      </p:sp>
      <p:sp>
        <p:nvSpPr>
          <p:cNvPr id="5" name="TextBox 4"/>
          <p:cNvSpPr txBox="1"/>
          <p:nvPr/>
        </p:nvSpPr>
        <p:spPr>
          <a:xfrm>
            <a:off x="323528" y="1124744"/>
            <a:ext cx="8568952" cy="5232202"/>
          </a:xfrm>
          <a:prstGeom prst="rect">
            <a:avLst/>
          </a:prstGeom>
          <a:noFill/>
        </p:spPr>
        <p:txBody>
          <a:bodyPr wrap="square" rtlCol="0">
            <a:prstTxWarp prst="textPlain">
              <a:avLst/>
            </a:prstTxWarp>
            <a:spAutoFit/>
            <a:scene3d>
              <a:camera prst="orthographicFront"/>
              <a:lightRig rig="harsh" dir="t"/>
            </a:scene3d>
            <a:sp3d extrusionH="57150" prstMaterial="matte">
              <a:bevelT w="63500" h="12700" prst="angle"/>
              <a:contourClr>
                <a:schemeClr val="bg1">
                  <a:lumMod val="65000"/>
                </a:schemeClr>
              </a:contourClr>
            </a:sp3d>
          </a:bodyPr>
          <a:lstStyle/>
          <a:p>
            <a:r>
              <a:rPr lang="ru-RU" b="1" dirty="0">
                <a:ln/>
                <a:solidFill>
                  <a:schemeClr val="accent3"/>
                </a:solidFill>
              </a:rPr>
              <a:t> 	</a:t>
            </a:r>
            <a:endParaRPr lang="ru-RU" b="1" dirty="0" smtClean="0">
              <a:ln/>
              <a:solidFill>
                <a:schemeClr val="accent3"/>
              </a:solidFill>
            </a:endParaRPr>
          </a:p>
          <a:p>
            <a:endParaRPr lang="ru-RU" b="1" dirty="0">
              <a:ln/>
              <a:solidFill>
                <a:schemeClr val="accent3"/>
              </a:solidFill>
            </a:endParaRPr>
          </a:p>
          <a:p>
            <a:endParaRPr lang="ru-RU" b="1" dirty="0" smtClean="0">
              <a:ln/>
              <a:solidFill>
                <a:schemeClr val="accent3"/>
              </a:solidFill>
            </a:endParaRPr>
          </a:p>
          <a:p>
            <a:pPr marL="457200" indent="-457200">
              <a:buFont typeface="Wingdings" panose="05000000000000000000" pitchFamily="2" charset="2"/>
              <a:buChar char="§"/>
            </a:pPr>
            <a:r>
              <a:rPr lang="uk-UA" sz="2800" b="1" dirty="0" smtClean="0">
                <a:ln/>
                <a:solidFill>
                  <a:schemeClr val="accent3"/>
                </a:solidFill>
                <a:latin typeface="Georgia" panose="02040502050405020303" pitchFamily="18" charset="0"/>
              </a:rPr>
              <a:t>Яка музика звучала — вокальна чи інструментальна?</a:t>
            </a:r>
          </a:p>
          <a:p>
            <a:pPr marL="457200" indent="-457200">
              <a:buFont typeface="Wingdings" panose="05000000000000000000" pitchFamily="2" charset="2"/>
              <a:buChar char="§"/>
            </a:pPr>
            <a:endParaRPr lang="uk-UA" sz="2800" b="1" dirty="0" smtClean="0">
              <a:ln/>
              <a:solidFill>
                <a:schemeClr val="accent3"/>
              </a:solidFill>
              <a:latin typeface="Georgia" panose="02040502050405020303" pitchFamily="18" charset="0"/>
            </a:endParaRPr>
          </a:p>
          <a:p>
            <a:pPr marL="457200" indent="-457200">
              <a:buFont typeface="Wingdings" panose="05000000000000000000" pitchFamily="2" charset="2"/>
              <a:buChar char="§"/>
            </a:pPr>
            <a:r>
              <a:rPr lang="uk-UA" sz="2800" b="1" dirty="0" smtClean="0">
                <a:ln/>
                <a:solidFill>
                  <a:schemeClr val="accent3"/>
                </a:solidFill>
                <a:latin typeface="Georgia" panose="02040502050405020303" pitchFamily="18" charset="0"/>
              </a:rPr>
              <a:t> Про що розповідав цей твір?</a:t>
            </a:r>
          </a:p>
          <a:p>
            <a:pPr marL="457200" indent="-457200">
              <a:buFont typeface="Wingdings" panose="05000000000000000000" pitchFamily="2" charset="2"/>
              <a:buChar char="§"/>
            </a:pPr>
            <a:endParaRPr lang="uk-UA" sz="2800" b="1" dirty="0" smtClean="0">
              <a:ln/>
              <a:solidFill>
                <a:schemeClr val="accent3"/>
              </a:solidFill>
              <a:latin typeface="Georgia" panose="02040502050405020303" pitchFamily="18" charset="0"/>
            </a:endParaRPr>
          </a:p>
          <a:p>
            <a:pPr marL="457200" indent="-457200">
              <a:buFont typeface="Wingdings" panose="05000000000000000000" pitchFamily="2" charset="2"/>
              <a:buChar char="§"/>
            </a:pPr>
            <a:r>
              <a:rPr lang="uk-UA" sz="2800" b="1" dirty="0" smtClean="0">
                <a:ln/>
                <a:solidFill>
                  <a:schemeClr val="accent3"/>
                </a:solidFill>
                <a:latin typeface="Georgia" panose="02040502050405020303" pitchFamily="18" charset="0"/>
              </a:rPr>
              <a:t> Розгляньте скульптурну групу. Чи «танцюють» вони під цю музику?</a:t>
            </a:r>
          </a:p>
          <a:p>
            <a:pPr marL="457200" indent="-457200">
              <a:buFont typeface="Wingdings" panose="05000000000000000000" pitchFamily="2" charset="2"/>
              <a:buChar char="§"/>
            </a:pPr>
            <a:endParaRPr lang="uk-UA" sz="2800" b="1" dirty="0" smtClean="0">
              <a:ln/>
              <a:solidFill>
                <a:schemeClr val="accent3"/>
              </a:solidFill>
              <a:latin typeface="Georgia" panose="02040502050405020303" pitchFamily="18" charset="0"/>
            </a:endParaRPr>
          </a:p>
          <a:p>
            <a:pPr marL="457200" indent="-457200">
              <a:buFont typeface="Wingdings" panose="05000000000000000000" pitchFamily="2" charset="2"/>
              <a:buChar char="§"/>
            </a:pPr>
            <a:r>
              <a:rPr lang="uk-UA" sz="2800" b="1" dirty="0" smtClean="0">
                <a:ln/>
                <a:solidFill>
                  <a:schemeClr val="accent3"/>
                </a:solidFill>
                <a:latin typeface="Georgia" panose="02040502050405020303" pitchFamily="18" charset="0"/>
              </a:rPr>
              <a:t> Чи вдалося «оживити» скульптури за допомогою музики?</a:t>
            </a:r>
            <a:endParaRPr lang="uk-UA" sz="2800" b="1" dirty="0">
              <a:ln/>
              <a:solidFill>
                <a:schemeClr val="accent3"/>
              </a:solidFill>
              <a:latin typeface="Georgia" panose="02040502050405020303" pitchFamily="18" charset="0"/>
            </a:endParaRPr>
          </a:p>
        </p:txBody>
      </p:sp>
    </p:spTree>
    <p:extLst>
      <p:ext uri="{BB962C8B-B14F-4D97-AF65-F5344CB8AC3E}">
        <p14:creationId xmlns:p14="http://schemas.microsoft.com/office/powerpoint/2010/main" val="919265582"/>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9144000" cy="6857999"/>
          </a:xfrm>
          <a:prstGeom prst="rect">
            <a:avLst/>
          </a:prstGeom>
        </p:spPr>
      </p:pic>
      <p:sp>
        <p:nvSpPr>
          <p:cNvPr id="3" name="Прямоугольник 2"/>
          <p:cNvSpPr/>
          <p:nvPr/>
        </p:nvSpPr>
        <p:spPr>
          <a:xfrm>
            <a:off x="5580112" y="6165304"/>
            <a:ext cx="3240360" cy="36004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uk-UA" sz="1400" dirty="0" smtClean="0">
                <a:solidFill>
                  <a:srgbClr val="A23C33"/>
                </a:solidFill>
                <a:latin typeface="Georgia" panose="02040502050405020303" pitchFamily="18" charset="0"/>
              </a:rPr>
              <a:t>Скульптура ”За двома зайцями”</a:t>
            </a:r>
            <a:endParaRPr lang="uk-UA" sz="1400" dirty="0">
              <a:solidFill>
                <a:srgbClr val="A23C33"/>
              </a:solidFill>
              <a:latin typeface="Georgia" panose="02040502050405020303" pitchFamily="18" charset="0"/>
            </a:endParaRPr>
          </a:p>
        </p:txBody>
      </p:sp>
    </p:spTree>
    <p:extLst>
      <p:ext uri="{BB962C8B-B14F-4D97-AF65-F5344CB8AC3E}">
        <p14:creationId xmlns:p14="http://schemas.microsoft.com/office/powerpoint/2010/main" val="3496840698"/>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0" y="0"/>
            <a:ext cx="4211960" cy="70294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238824" y="86737"/>
            <a:ext cx="4824536" cy="6740307"/>
          </a:xfrm>
          <a:prstGeom prst="rect">
            <a:avLst/>
          </a:prstGeom>
          <a:noFill/>
        </p:spPr>
        <p:txBody>
          <a:bodyPr wrap="square" rtlCol="0">
            <a:spAutoFit/>
          </a:bodyPr>
          <a:lstStyle/>
          <a:p>
            <a:r>
              <a:rPr lang="ru-RU" sz="1600" i="1" dirty="0">
                <a:solidFill>
                  <a:srgbClr val="A23C33"/>
                </a:solidFill>
                <a:latin typeface="Georgia" panose="02040502050405020303" pitchFamily="18" charset="0"/>
              </a:rPr>
              <a:t>ЛУЇДЖІ БОККЕРІНІ  </a:t>
            </a:r>
            <a:r>
              <a:rPr lang="uk-UA" sz="1600" dirty="0" smtClean="0">
                <a:solidFill>
                  <a:schemeClr val="accent3">
                    <a:lumMod val="50000"/>
                  </a:schemeClr>
                </a:solidFill>
                <a:latin typeface="Georgia" panose="02040502050405020303" pitchFamily="18" charset="0"/>
              </a:rPr>
              <a:t>італійський віолончеліст </a:t>
            </a:r>
            <a:r>
              <a:rPr lang="ru-RU" sz="1600" dirty="0" smtClean="0">
                <a:solidFill>
                  <a:schemeClr val="accent3">
                    <a:lumMod val="50000"/>
                  </a:schemeClr>
                </a:solidFill>
                <a:latin typeface="Georgia" panose="02040502050405020303" pitchFamily="18" charset="0"/>
              </a:rPr>
              <a:t>і </a:t>
            </a:r>
            <a:r>
              <a:rPr lang="ru-RU" sz="1600" dirty="0">
                <a:solidFill>
                  <a:schemeClr val="accent3">
                    <a:lumMod val="50000"/>
                  </a:schemeClr>
                </a:solidFill>
                <a:latin typeface="Georgia" panose="02040502050405020303" pitchFamily="18" charset="0"/>
              </a:rPr>
              <a:t>композитор </a:t>
            </a:r>
            <a:r>
              <a:rPr lang="en-US" sz="1600" dirty="0">
                <a:solidFill>
                  <a:schemeClr val="accent3">
                    <a:lumMod val="50000"/>
                  </a:schemeClr>
                </a:solidFill>
                <a:latin typeface="Georgia" panose="02040502050405020303" pitchFamily="18" charset="0"/>
              </a:rPr>
              <a:t>XVIII </a:t>
            </a:r>
            <a:r>
              <a:rPr lang="ru-RU" sz="1600" dirty="0" err="1" smtClean="0">
                <a:solidFill>
                  <a:schemeClr val="accent3">
                    <a:lumMod val="50000"/>
                  </a:schemeClr>
                </a:solidFill>
                <a:latin typeface="Georgia" panose="02040502050405020303" pitchFamily="18" charset="0"/>
              </a:rPr>
              <a:t>століття</a:t>
            </a:r>
            <a:endParaRPr lang="uk-UA" sz="1600" dirty="0" smtClean="0">
              <a:solidFill>
                <a:schemeClr val="accent3">
                  <a:lumMod val="50000"/>
                </a:schemeClr>
              </a:solidFill>
              <a:latin typeface="Georgia" panose="02040502050405020303" pitchFamily="18" charset="0"/>
            </a:endParaRPr>
          </a:p>
          <a:p>
            <a:r>
              <a:rPr lang="uk-UA" sz="1600" dirty="0" smtClean="0">
                <a:solidFill>
                  <a:schemeClr val="accent3">
                    <a:lumMod val="50000"/>
                  </a:schemeClr>
                </a:solidFill>
                <a:latin typeface="Georgia" panose="02040502050405020303" pitchFamily="18" charset="0"/>
              </a:rPr>
              <a:t>Вже в 13 років </a:t>
            </a:r>
            <a:r>
              <a:rPr lang="uk-UA" sz="1600" dirty="0" err="1" smtClean="0">
                <a:solidFill>
                  <a:schemeClr val="accent3">
                    <a:lumMod val="50000"/>
                  </a:schemeClr>
                </a:solidFill>
                <a:latin typeface="Georgia" panose="02040502050405020303" pitchFamily="18" charset="0"/>
              </a:rPr>
              <a:t>Боккері</a:t>
            </a:r>
            <a:r>
              <a:rPr lang="ru-RU" sz="1600" dirty="0" err="1" smtClean="0">
                <a:solidFill>
                  <a:schemeClr val="accent3">
                    <a:lumMod val="50000"/>
                  </a:schemeClr>
                </a:solidFill>
                <a:latin typeface="Georgia" panose="02040502050405020303" pitchFamily="18" charset="0"/>
              </a:rPr>
              <a:t>ні</a:t>
            </a:r>
            <a:r>
              <a:rPr lang="ru-RU" sz="1600" dirty="0" smtClean="0">
                <a:solidFill>
                  <a:schemeClr val="accent3">
                    <a:lumMod val="50000"/>
                  </a:schemeClr>
                </a:solidFill>
                <a:latin typeface="Georgia" panose="02040502050405020303" pitchFamily="18" charset="0"/>
              </a:rPr>
              <a:t> </a:t>
            </a:r>
            <a:r>
              <a:rPr lang="uk-UA" sz="1600" dirty="0" smtClean="0">
                <a:solidFill>
                  <a:schemeClr val="accent3">
                    <a:lumMod val="50000"/>
                  </a:schemeClr>
                </a:solidFill>
                <a:latin typeface="Georgia" panose="02040502050405020303" pitchFamily="18" charset="0"/>
              </a:rPr>
              <a:t>виступав</a:t>
            </a:r>
            <a:r>
              <a:rPr lang="ru-RU" sz="1600" dirty="0" smtClean="0">
                <a:solidFill>
                  <a:schemeClr val="accent3">
                    <a:lumMod val="50000"/>
                  </a:schemeClr>
                </a:solidFill>
                <a:latin typeface="Georgia" panose="02040502050405020303" pitchFamily="18" charset="0"/>
              </a:rPr>
              <a:t> </a:t>
            </a:r>
            <a:r>
              <a:rPr lang="ru-RU" sz="1600" dirty="0">
                <a:solidFill>
                  <a:schemeClr val="accent3">
                    <a:lumMod val="50000"/>
                  </a:schemeClr>
                </a:solidFill>
                <a:latin typeface="Georgia" panose="02040502050405020303" pitchFamily="18" charset="0"/>
              </a:rPr>
              <a:t>як </a:t>
            </a:r>
            <a:r>
              <a:rPr lang="uk-UA" sz="1600" dirty="0" smtClean="0">
                <a:solidFill>
                  <a:schemeClr val="accent3">
                    <a:lumMod val="50000"/>
                  </a:schemeClr>
                </a:solidFill>
                <a:latin typeface="Georgia" panose="02040502050405020303" pitchFamily="18" charset="0"/>
              </a:rPr>
              <a:t>віолончеліст</a:t>
            </a:r>
            <a:r>
              <a:rPr lang="ru-RU" sz="1600" dirty="0" smtClean="0">
                <a:solidFill>
                  <a:schemeClr val="accent3">
                    <a:lumMod val="50000"/>
                  </a:schemeClr>
                </a:solidFill>
                <a:latin typeface="Georgia" panose="02040502050405020303" pitchFamily="18" charset="0"/>
              </a:rPr>
              <a:t> </a:t>
            </a:r>
            <a:r>
              <a:rPr lang="ru-RU" sz="1600" dirty="0">
                <a:solidFill>
                  <a:schemeClr val="accent3">
                    <a:lumMod val="50000"/>
                  </a:schemeClr>
                </a:solidFill>
                <a:latin typeface="Georgia" panose="02040502050405020303" pitchFamily="18" charset="0"/>
              </a:rPr>
              <a:t>з концертами у </a:t>
            </a:r>
            <a:r>
              <a:rPr lang="uk-UA" sz="1600" dirty="0" smtClean="0">
                <a:solidFill>
                  <a:schemeClr val="accent3">
                    <a:lumMod val="50000"/>
                  </a:schemeClr>
                </a:solidFill>
                <a:latin typeface="Georgia" panose="02040502050405020303" pitchFamily="18" charset="0"/>
              </a:rPr>
              <a:t>своєму рідному місті</a:t>
            </a:r>
            <a:r>
              <a:rPr lang="ru-RU" sz="1600" dirty="0" smtClean="0">
                <a:solidFill>
                  <a:schemeClr val="accent3">
                    <a:lumMod val="50000"/>
                  </a:schemeClr>
                </a:solidFill>
                <a:latin typeface="Georgia" panose="02040502050405020303" pitchFamily="18" charset="0"/>
              </a:rPr>
              <a:t> </a:t>
            </a:r>
            <a:r>
              <a:rPr lang="ru-RU" sz="1600" dirty="0">
                <a:solidFill>
                  <a:schemeClr val="accent3">
                    <a:lumMod val="50000"/>
                  </a:schemeClr>
                </a:solidFill>
                <a:latin typeface="Georgia" panose="02040502050405020303" pitchFamily="18" charset="0"/>
              </a:rPr>
              <a:t>Лукка. </a:t>
            </a:r>
            <a:r>
              <a:rPr lang="uk-UA" sz="1600" dirty="0" smtClean="0">
                <a:solidFill>
                  <a:schemeClr val="accent3">
                    <a:lumMod val="50000"/>
                  </a:schemeClr>
                </a:solidFill>
                <a:latin typeface="Georgia" panose="02040502050405020303" pitchFamily="18" charset="0"/>
              </a:rPr>
              <a:t>Пізніше грав в оркестрі міського театру </a:t>
            </a:r>
            <a:r>
              <a:rPr lang="uk-UA" sz="1600" dirty="0" err="1" smtClean="0">
                <a:solidFill>
                  <a:schemeClr val="accent3">
                    <a:lumMod val="50000"/>
                  </a:schemeClr>
                </a:solidFill>
                <a:latin typeface="Georgia" panose="02040502050405020303" pitchFamily="18" charset="0"/>
              </a:rPr>
              <a:t>Лукки</a:t>
            </a:r>
            <a:r>
              <a:rPr lang="uk-UA" sz="1600" dirty="0" smtClean="0">
                <a:solidFill>
                  <a:schemeClr val="accent3">
                    <a:lumMod val="50000"/>
                  </a:schemeClr>
                </a:solidFill>
                <a:latin typeface="Georgia" panose="02040502050405020303" pitchFamily="18" charset="0"/>
              </a:rPr>
              <a:t>. Щоб показати своє мистецтво в Європі, зробив велике турне. Він побував у Відні, Парижі - найбільших музичних центрах Європи. У цей же час </a:t>
            </a:r>
            <a:r>
              <a:rPr lang="uk-UA" sz="1600" dirty="0" err="1" smtClean="0">
                <a:solidFill>
                  <a:schemeClr val="accent3">
                    <a:lumMod val="50000"/>
                  </a:schemeClr>
                </a:solidFill>
                <a:latin typeface="Georgia" panose="02040502050405020303" pitchFamily="18" charset="0"/>
              </a:rPr>
              <a:t>Боккеріні</a:t>
            </a:r>
            <a:r>
              <a:rPr lang="uk-UA" sz="1600" dirty="0" smtClean="0">
                <a:solidFill>
                  <a:schemeClr val="accent3">
                    <a:lumMod val="50000"/>
                  </a:schemeClr>
                </a:solidFill>
                <a:latin typeface="Georgia" panose="02040502050405020303" pitchFamily="18" charset="0"/>
              </a:rPr>
              <a:t> починає свою композиторську діяльність.</a:t>
            </a:r>
          </a:p>
          <a:p>
            <a:endParaRPr lang="uk-UA" sz="1600" dirty="0" smtClean="0">
              <a:solidFill>
                <a:schemeClr val="accent3">
                  <a:lumMod val="50000"/>
                </a:schemeClr>
              </a:solidFill>
              <a:latin typeface="Georgia" panose="02040502050405020303" pitchFamily="18" charset="0"/>
            </a:endParaRPr>
          </a:p>
          <a:p>
            <a:r>
              <a:rPr lang="ru-RU" sz="1600" dirty="0" smtClean="0">
                <a:solidFill>
                  <a:schemeClr val="accent3">
                    <a:lumMod val="50000"/>
                  </a:schemeClr>
                </a:solidFill>
                <a:latin typeface="Georgia" panose="02040502050405020303" pitchFamily="18" charset="0"/>
              </a:rPr>
              <a:t>У </a:t>
            </a:r>
            <a:r>
              <a:rPr lang="uk-UA" sz="1600" dirty="0" smtClean="0">
                <a:solidFill>
                  <a:schemeClr val="accent3">
                    <a:lumMod val="50000"/>
                  </a:schemeClr>
                </a:solidFill>
                <a:latin typeface="Georgia" panose="02040502050405020303" pitchFamily="18" charset="0"/>
              </a:rPr>
              <a:t>1769 році </a:t>
            </a:r>
            <a:r>
              <a:rPr lang="uk-UA" sz="1600" dirty="0" err="1" smtClean="0">
                <a:solidFill>
                  <a:schemeClr val="accent3">
                    <a:lumMod val="50000"/>
                  </a:schemeClr>
                </a:solidFill>
                <a:latin typeface="Georgia" panose="02040502050405020303" pitchFamily="18" charset="0"/>
              </a:rPr>
              <a:t>Боккеріні</a:t>
            </a:r>
            <a:r>
              <a:rPr lang="uk-UA" sz="1600" dirty="0" smtClean="0">
                <a:solidFill>
                  <a:schemeClr val="accent3">
                    <a:lumMod val="50000"/>
                  </a:schemeClr>
                </a:solidFill>
                <a:latin typeface="Georgia" panose="02040502050405020303" pitchFamily="18" charset="0"/>
              </a:rPr>
              <a:t> потрапив до Мадрида, де і влаштувався. Деякий час служив придворним музикантом </a:t>
            </a:r>
            <a:r>
              <a:rPr lang="ru-RU" sz="1600" dirty="0" smtClean="0">
                <a:solidFill>
                  <a:schemeClr val="accent3">
                    <a:lumMod val="50000"/>
                  </a:schemeClr>
                </a:solidFill>
                <a:latin typeface="Georgia" panose="02040502050405020303" pitchFamily="18" charset="0"/>
              </a:rPr>
              <a:t>і </a:t>
            </a:r>
            <a:r>
              <a:rPr lang="uk-UA" sz="1600" dirty="0" smtClean="0">
                <a:solidFill>
                  <a:schemeClr val="accent3">
                    <a:lumMod val="50000"/>
                  </a:schemeClr>
                </a:solidFill>
                <a:latin typeface="Georgia" panose="02040502050405020303" pitchFamily="18" charset="0"/>
              </a:rPr>
              <a:t>композитором інфанта Луїса. У 1787 отримав від прусського короля </a:t>
            </a:r>
            <a:r>
              <a:rPr lang="ru-RU" sz="1600" dirty="0" err="1" smtClean="0">
                <a:solidFill>
                  <a:schemeClr val="accent3">
                    <a:lumMod val="50000"/>
                  </a:schemeClr>
                </a:solidFill>
                <a:latin typeface="Georgia" panose="02040502050405020303" pitchFamily="18" charset="0"/>
              </a:rPr>
              <a:t>Фрідріха</a:t>
            </a:r>
            <a:r>
              <a:rPr lang="ru-RU" sz="1600" dirty="0" smtClean="0">
                <a:solidFill>
                  <a:schemeClr val="accent3">
                    <a:lumMod val="50000"/>
                  </a:schemeClr>
                </a:solidFill>
                <a:latin typeface="Georgia" panose="02040502050405020303" pitchFamily="18" charset="0"/>
              </a:rPr>
              <a:t> </a:t>
            </a:r>
            <a:r>
              <a:rPr lang="ru-RU" sz="1600" dirty="0" err="1">
                <a:solidFill>
                  <a:schemeClr val="accent3">
                    <a:lumMod val="50000"/>
                  </a:schemeClr>
                </a:solidFill>
                <a:latin typeface="Georgia" panose="02040502050405020303" pitchFamily="18" charset="0"/>
              </a:rPr>
              <a:t>Вільгельма</a:t>
            </a:r>
            <a:r>
              <a:rPr lang="ru-RU" sz="1600" dirty="0">
                <a:solidFill>
                  <a:schemeClr val="accent3">
                    <a:lumMod val="50000"/>
                  </a:schemeClr>
                </a:solidFill>
                <a:latin typeface="Georgia" panose="02040502050405020303" pitchFamily="18" charset="0"/>
              </a:rPr>
              <a:t> </a:t>
            </a:r>
            <a:r>
              <a:rPr lang="en-US" sz="1600" dirty="0">
                <a:solidFill>
                  <a:schemeClr val="accent3">
                    <a:lumMod val="50000"/>
                  </a:schemeClr>
                </a:solidFill>
                <a:latin typeface="Georgia" panose="02040502050405020303" pitchFamily="18" charset="0"/>
              </a:rPr>
              <a:t>II </a:t>
            </a:r>
            <a:r>
              <a:rPr lang="uk-UA" sz="1600" dirty="0" smtClean="0">
                <a:solidFill>
                  <a:schemeClr val="accent3">
                    <a:lumMod val="50000"/>
                  </a:schemeClr>
                </a:solidFill>
                <a:latin typeface="Georgia" panose="02040502050405020303" pitchFamily="18" charset="0"/>
              </a:rPr>
              <a:t>замовлення на твір різних творів</a:t>
            </a:r>
            <a:r>
              <a:rPr lang="ru-RU" sz="1600" dirty="0" smtClean="0">
                <a:solidFill>
                  <a:schemeClr val="accent3">
                    <a:lumMod val="50000"/>
                  </a:schemeClr>
                </a:solidFill>
                <a:latin typeface="Georgia" panose="02040502050405020303" pitchFamily="18" charset="0"/>
              </a:rPr>
              <a:t>. </a:t>
            </a:r>
            <a:r>
              <a:rPr lang="uk-UA" sz="1600" dirty="0" smtClean="0">
                <a:solidFill>
                  <a:schemeClr val="accent3">
                    <a:lumMod val="50000"/>
                  </a:schemeClr>
                </a:solidFill>
                <a:latin typeface="Georgia" panose="02040502050405020303" pitchFamily="18" charset="0"/>
              </a:rPr>
              <a:t>За присвячені королю твори </a:t>
            </a:r>
            <a:r>
              <a:rPr lang="uk-UA" sz="1600" dirty="0" err="1" smtClean="0">
                <a:solidFill>
                  <a:schemeClr val="accent3">
                    <a:lumMod val="50000"/>
                  </a:schemeClr>
                </a:solidFill>
                <a:latin typeface="Georgia" panose="02040502050405020303" pitchFamily="18" charset="0"/>
              </a:rPr>
              <a:t>Боккеріні</a:t>
            </a:r>
            <a:r>
              <a:rPr lang="uk-UA" sz="1600" dirty="0" smtClean="0">
                <a:solidFill>
                  <a:schemeClr val="accent3">
                    <a:lumMod val="50000"/>
                  </a:schemeClr>
                </a:solidFill>
                <a:latin typeface="Georgia" panose="02040502050405020303" pitchFamily="18" charset="0"/>
              </a:rPr>
              <a:t> отримав звання </a:t>
            </a:r>
            <a:r>
              <a:rPr lang="ru-RU" sz="1600" dirty="0" smtClean="0">
                <a:solidFill>
                  <a:schemeClr val="accent3">
                    <a:lumMod val="50000"/>
                  </a:schemeClr>
                </a:solidFill>
                <a:latin typeface="Georgia" panose="02040502050405020303" pitchFamily="18" charset="0"/>
              </a:rPr>
              <a:t>придворного </a:t>
            </a:r>
            <a:r>
              <a:rPr lang="ru-RU" sz="1600" dirty="0">
                <a:solidFill>
                  <a:schemeClr val="accent3">
                    <a:lumMod val="50000"/>
                  </a:schemeClr>
                </a:solidFill>
                <a:latin typeface="Georgia" panose="02040502050405020303" pitchFamily="18" charset="0"/>
              </a:rPr>
              <a:t>композитора.</a:t>
            </a:r>
          </a:p>
          <a:p>
            <a:endParaRPr lang="ru-RU" sz="1600" dirty="0">
              <a:solidFill>
                <a:schemeClr val="accent3">
                  <a:lumMod val="50000"/>
                </a:schemeClr>
              </a:solidFill>
              <a:latin typeface="Georgia" panose="02040502050405020303" pitchFamily="18" charset="0"/>
            </a:endParaRPr>
          </a:p>
          <a:p>
            <a:r>
              <a:rPr lang="uk-UA" sz="1600" dirty="0" smtClean="0">
                <a:solidFill>
                  <a:schemeClr val="accent3">
                    <a:lumMod val="50000"/>
                  </a:schemeClr>
                </a:solidFill>
                <a:latin typeface="Georgia" panose="02040502050405020303" pitchFamily="18" charset="0"/>
              </a:rPr>
              <a:t>У цей час композитор ще жив у Мадриді і знаходився у скрутному матеріальному становищі у зв'язку зі смертю інфанта. Незабаром він познайомився з вельможею </a:t>
            </a:r>
            <a:r>
              <a:rPr lang="uk-UA" sz="1600" dirty="0" err="1" smtClean="0">
                <a:solidFill>
                  <a:schemeClr val="accent3">
                    <a:lumMod val="50000"/>
                  </a:schemeClr>
                </a:solidFill>
                <a:latin typeface="Georgia" panose="02040502050405020303" pitchFamily="18" charset="0"/>
              </a:rPr>
              <a:t>Маркезе</a:t>
            </a:r>
            <a:r>
              <a:rPr lang="uk-UA" sz="1600" dirty="0" smtClean="0">
                <a:solidFill>
                  <a:schemeClr val="accent3">
                    <a:lumMod val="50000"/>
                  </a:schemeClr>
                </a:solidFill>
                <a:latin typeface="Georgia" panose="02040502050405020303" pitchFamily="18" charset="0"/>
              </a:rPr>
              <a:t> </a:t>
            </a:r>
            <a:r>
              <a:rPr lang="uk-UA" sz="1600" dirty="0" err="1" smtClean="0">
                <a:solidFill>
                  <a:schemeClr val="accent3">
                    <a:lumMod val="50000"/>
                  </a:schemeClr>
                </a:solidFill>
                <a:latin typeface="Georgia" panose="02040502050405020303" pitchFamily="18" charset="0"/>
              </a:rPr>
              <a:t>Бенавенте</a:t>
            </a:r>
            <a:r>
              <a:rPr lang="uk-UA" sz="1600" dirty="0" smtClean="0">
                <a:solidFill>
                  <a:schemeClr val="accent3">
                    <a:lumMod val="50000"/>
                  </a:schemeClr>
                </a:solidFill>
                <a:latin typeface="Georgia" panose="02040502050405020303" pitchFamily="18" charset="0"/>
              </a:rPr>
              <a:t>, який був пристрасним любителем гітари. На його замовлення багато зі своїх камерних творів обробив </a:t>
            </a:r>
            <a:r>
              <a:rPr lang="uk-UA" sz="1600" dirty="0" err="1" smtClean="0">
                <a:solidFill>
                  <a:schemeClr val="accent3">
                    <a:lumMod val="50000"/>
                  </a:schemeClr>
                </a:solidFill>
                <a:latin typeface="Georgia" panose="02040502050405020303" pitchFamily="18" charset="0"/>
              </a:rPr>
              <a:t>Боккеріні</a:t>
            </a:r>
            <a:r>
              <a:rPr lang="uk-UA" sz="1600" dirty="0" smtClean="0">
                <a:solidFill>
                  <a:schemeClr val="accent3">
                    <a:lumMod val="50000"/>
                  </a:schemeClr>
                </a:solidFill>
                <a:latin typeface="Georgia" panose="02040502050405020303" pitchFamily="18" charset="0"/>
              </a:rPr>
              <a:t> так, щоб у них була присутня партія гітари</a:t>
            </a:r>
            <a:r>
              <a:rPr lang="ru-RU" sz="1600" dirty="0" smtClean="0">
                <a:solidFill>
                  <a:schemeClr val="accent3">
                    <a:lumMod val="50000"/>
                  </a:schemeClr>
                </a:solidFill>
                <a:latin typeface="Georgia" panose="02040502050405020303" pitchFamily="18" charset="0"/>
              </a:rPr>
              <a:t>.</a:t>
            </a:r>
            <a:endParaRPr lang="ru-RU" sz="1600" dirty="0">
              <a:solidFill>
                <a:schemeClr val="accent3">
                  <a:lumMod val="50000"/>
                </a:schemeClr>
              </a:solidFill>
              <a:latin typeface="Georgia" panose="02040502050405020303" pitchFamily="18" charset="0"/>
            </a:endParaRPr>
          </a:p>
        </p:txBody>
      </p:sp>
    </p:spTree>
    <p:extLst>
      <p:ext uri="{BB962C8B-B14F-4D97-AF65-F5344CB8AC3E}">
        <p14:creationId xmlns:p14="http://schemas.microsoft.com/office/powerpoint/2010/main" val="1760400492"/>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251520" y="332656"/>
            <a:ext cx="3456384" cy="707886"/>
          </a:xfrm>
          <a:prstGeom prst="rect">
            <a:avLst/>
          </a:prstGeom>
          <a:noFill/>
        </p:spPr>
        <p:txBody>
          <a:bodyPr wrap="square" rtlCol="0">
            <a:spAutoFit/>
          </a:bodyPr>
          <a:lstStyle/>
          <a:p>
            <a:r>
              <a:rPr lang="uk-UA" sz="4000" b="1" i="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eorgia" panose="02040502050405020303" pitchFamily="18" charset="0"/>
              </a:rPr>
              <a:t>Мандрівка</a:t>
            </a:r>
            <a:endParaRPr lang="ru-RU" sz="40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eorgia" panose="02040502050405020303" pitchFamily="18" charset="0"/>
            </a:endParaRPr>
          </a:p>
        </p:txBody>
      </p:sp>
      <p:sp>
        <p:nvSpPr>
          <p:cNvPr id="5" name="TextBox 4"/>
          <p:cNvSpPr txBox="1"/>
          <p:nvPr/>
        </p:nvSpPr>
        <p:spPr>
          <a:xfrm>
            <a:off x="251520" y="1988840"/>
            <a:ext cx="7848872" cy="1015663"/>
          </a:xfrm>
          <a:prstGeom prst="rect">
            <a:avLst/>
          </a:prstGeom>
          <a:noFill/>
        </p:spPr>
        <p:txBody>
          <a:bodyPr wrap="square" rtlCol="0">
            <a:prstTxWarp prst="textWave2">
              <a:avLst/>
            </a:prstTxWarp>
            <a:spAutoFit/>
          </a:bodyPr>
          <a:lstStyle/>
          <a:p>
            <a:r>
              <a:rPr lang="uk-UA" sz="6000" b="1" dirty="0" smtClean="0">
                <a:ln w="6600">
                  <a:solidFill>
                    <a:schemeClr val="accent2"/>
                  </a:solidFill>
                  <a:prstDash val="solid"/>
                </a:ln>
                <a:solidFill>
                  <a:srgbClr val="FFFFFF"/>
                </a:solidFill>
                <a:effectLst>
                  <a:outerShdw dist="38100" dir="2700000" algn="tl" rotWithShape="0">
                    <a:schemeClr val="accent2"/>
                  </a:outerShdw>
                </a:effectLst>
                <a:latin typeface="Georgia" panose="02040502050405020303" pitchFamily="18" charset="0"/>
              </a:rPr>
              <a:t>У музеї мистецтв</a:t>
            </a:r>
            <a:endParaRPr lang="uk-UA" sz="6000" b="1" dirty="0">
              <a:ln w="6600">
                <a:solidFill>
                  <a:schemeClr val="accent2"/>
                </a:solidFill>
                <a:prstDash val="solid"/>
              </a:ln>
              <a:solidFill>
                <a:srgbClr val="FFFFFF"/>
              </a:solidFill>
              <a:effectLst>
                <a:outerShdw dist="38100" dir="2700000" algn="tl" rotWithShape="0">
                  <a:schemeClr val="accent2"/>
                </a:outerShdw>
              </a:effectLst>
              <a:latin typeface="Georgia" panose="02040502050405020303" pitchFamily="18" charset="0"/>
            </a:endParaRPr>
          </a:p>
        </p:txBody>
      </p:sp>
    </p:spTree>
    <p:extLst>
      <p:ext uri="{BB962C8B-B14F-4D97-AF65-F5344CB8AC3E}">
        <p14:creationId xmlns:p14="http://schemas.microsoft.com/office/powerpoint/2010/main" val="3645221386"/>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3995936"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3995936" y="116632"/>
            <a:ext cx="5148064" cy="6247864"/>
          </a:xfrm>
          <a:prstGeom prst="rect">
            <a:avLst/>
          </a:prstGeom>
          <a:noFill/>
        </p:spPr>
        <p:txBody>
          <a:bodyPr wrap="square" rtlCol="0">
            <a:spAutoFit/>
          </a:bodyPr>
          <a:lstStyle/>
          <a:p>
            <a:r>
              <a:rPr lang="uk-UA" sz="1600" dirty="0" err="1" smtClean="0">
                <a:latin typeface="Georgia" panose="02040502050405020303" pitchFamily="18" charset="0"/>
              </a:rPr>
              <a:t>Боккеріні</a:t>
            </a:r>
            <a:r>
              <a:rPr lang="uk-UA" sz="1600" dirty="0" smtClean="0">
                <a:latin typeface="Georgia" panose="02040502050405020303" pitchFamily="18" charset="0"/>
              </a:rPr>
              <a:t> був дуже плідним композитором. Серед його творів дещо ораторій, кантат, мес, опер. Головне місце в його творчості займає інструментальна музика (близько 450 творів).</a:t>
            </a:r>
          </a:p>
          <a:p>
            <a:endParaRPr lang="uk-UA" sz="1600" dirty="0" smtClean="0">
              <a:latin typeface="Georgia" panose="02040502050405020303" pitchFamily="18" charset="0"/>
            </a:endParaRPr>
          </a:p>
          <a:p>
            <a:r>
              <a:rPr lang="uk-UA" sz="1600" dirty="0" smtClean="0">
                <a:latin typeface="Georgia" panose="02040502050405020303" pitchFamily="18" charset="0"/>
              </a:rPr>
              <a:t>Твори </a:t>
            </a:r>
            <a:r>
              <a:rPr lang="uk-UA" sz="1600" dirty="0" err="1" smtClean="0">
                <a:latin typeface="Georgia" panose="02040502050405020303" pitchFamily="18" charset="0"/>
              </a:rPr>
              <a:t>Боккеріні</a:t>
            </a:r>
            <a:r>
              <a:rPr lang="uk-UA" sz="1600" dirty="0" smtClean="0">
                <a:latin typeface="Georgia" panose="02040502050405020303" pitchFamily="18" charset="0"/>
              </a:rPr>
              <a:t> - характерні твори італійської інструментальної музики. Він був яскравим представником так званого «галантного стилю». Прості, співучі, іноді меланхолійні мелодії </a:t>
            </a:r>
            <a:r>
              <a:rPr lang="uk-UA" sz="1600" dirty="0" err="1" smtClean="0">
                <a:latin typeface="Georgia" panose="02040502050405020303" pitchFamily="18" charset="0"/>
              </a:rPr>
              <a:t>Боккеріні</a:t>
            </a:r>
            <a:r>
              <a:rPr lang="uk-UA" sz="1600" dirty="0" smtClean="0">
                <a:latin typeface="Georgia" panose="02040502050405020303" pitchFamily="18" charset="0"/>
              </a:rPr>
              <a:t>, блискуче технічна майстерність принесли композиторові велику популярність ще за життя.</a:t>
            </a:r>
          </a:p>
          <a:p>
            <a:endParaRPr lang="uk-UA" sz="1600" dirty="0" smtClean="0">
              <a:latin typeface="Georgia" panose="02040502050405020303" pitchFamily="18" charset="0"/>
            </a:endParaRPr>
          </a:p>
          <a:p>
            <a:r>
              <a:rPr lang="uk-UA" sz="1600" dirty="0" smtClean="0">
                <a:latin typeface="Georgia" panose="02040502050405020303" pitchFamily="18" charset="0"/>
              </a:rPr>
              <a:t>Творчість </a:t>
            </a:r>
            <a:r>
              <a:rPr lang="uk-UA" sz="1600" dirty="0" err="1" smtClean="0">
                <a:latin typeface="Georgia" panose="02040502050405020303" pitchFamily="18" charset="0"/>
              </a:rPr>
              <a:t>Боккеріні</a:t>
            </a:r>
            <a:r>
              <a:rPr lang="uk-UA" sz="1600" dirty="0" smtClean="0">
                <a:latin typeface="Georgia" panose="02040502050405020303" pitchFamily="18" charset="0"/>
              </a:rPr>
              <a:t> вплинуло на музику віденських класиків, в тому числі на Моцарта.</a:t>
            </a:r>
          </a:p>
          <a:p>
            <a:endParaRPr lang="uk-UA" sz="1600" dirty="0" smtClean="0">
              <a:latin typeface="Georgia" panose="02040502050405020303" pitchFamily="18" charset="0"/>
            </a:endParaRPr>
          </a:p>
          <a:p>
            <a:r>
              <a:rPr lang="uk-UA" sz="1600" b="1" dirty="0" smtClean="0">
                <a:solidFill>
                  <a:srgbClr val="C00000"/>
                </a:solidFill>
                <a:latin typeface="Georgia" panose="02040502050405020303" pitchFamily="18" charset="0"/>
              </a:rPr>
              <a:t>ОСНОВНІ ТВОРУ</a:t>
            </a:r>
          </a:p>
          <a:p>
            <a:endParaRPr lang="uk-UA" sz="1600" dirty="0" smtClean="0">
              <a:latin typeface="Georgia" panose="02040502050405020303" pitchFamily="18" charset="0"/>
            </a:endParaRPr>
          </a:p>
          <a:p>
            <a:pPr marL="285750" indent="-285750">
              <a:buFont typeface="Wingdings" panose="05000000000000000000" pitchFamily="2" charset="2"/>
              <a:buChar char="Ø"/>
            </a:pPr>
            <a:r>
              <a:rPr lang="uk-UA" sz="1600" dirty="0" smtClean="0">
                <a:latin typeface="Georgia" panose="02040502050405020303" pitchFamily="18" charset="0"/>
              </a:rPr>
              <a:t>20 симфоній</a:t>
            </a:r>
          </a:p>
          <a:p>
            <a:pPr marL="285750" indent="-285750">
              <a:buFont typeface="Wingdings" panose="05000000000000000000" pitchFamily="2" charset="2"/>
              <a:buChar char="Ø"/>
            </a:pPr>
            <a:r>
              <a:rPr lang="uk-UA" sz="1600" dirty="0" smtClean="0">
                <a:latin typeface="Georgia" panose="02040502050405020303" pitchFamily="18" charset="0"/>
              </a:rPr>
              <a:t>7 концертів</a:t>
            </a:r>
          </a:p>
          <a:p>
            <a:pPr marL="285750" indent="-285750">
              <a:buFont typeface="Wingdings" panose="05000000000000000000" pitchFamily="2" charset="2"/>
              <a:buChar char="Ø"/>
            </a:pPr>
            <a:r>
              <a:rPr lang="uk-UA" sz="1600" dirty="0" smtClean="0">
                <a:latin typeface="Georgia" panose="02040502050405020303" pitchFamily="18" charset="0"/>
              </a:rPr>
              <a:t>Більше 100 струнних квартетів</a:t>
            </a:r>
          </a:p>
          <a:p>
            <a:pPr marL="285750" indent="-285750">
              <a:buFont typeface="Wingdings" panose="05000000000000000000" pitchFamily="2" charset="2"/>
              <a:buChar char="Ø"/>
            </a:pPr>
            <a:r>
              <a:rPr lang="uk-UA" sz="1600" dirty="0" smtClean="0">
                <a:latin typeface="Georgia" panose="02040502050405020303" pitchFamily="18" charset="0"/>
              </a:rPr>
              <a:t>125 струнних квінтетів</a:t>
            </a:r>
          </a:p>
          <a:p>
            <a:pPr marL="285750" indent="-285750">
              <a:buFont typeface="Wingdings" panose="05000000000000000000" pitchFamily="2" charset="2"/>
              <a:buChar char="Ø"/>
            </a:pPr>
            <a:r>
              <a:rPr lang="uk-UA" sz="1600" dirty="0" smtClean="0">
                <a:latin typeface="Georgia" panose="02040502050405020303" pitchFamily="18" charset="0"/>
              </a:rPr>
              <a:t>60 струнних тріо</a:t>
            </a:r>
          </a:p>
          <a:p>
            <a:pPr marL="285750" indent="-285750">
              <a:buFont typeface="Wingdings" panose="05000000000000000000" pitchFamily="2" charset="2"/>
              <a:buChar char="Ø"/>
            </a:pPr>
            <a:r>
              <a:rPr lang="uk-UA" sz="1600" dirty="0" smtClean="0">
                <a:latin typeface="Georgia" panose="02040502050405020303" pitchFamily="18" charset="0"/>
              </a:rPr>
              <a:t>Близько 60 камерних творів для різних складів</a:t>
            </a:r>
          </a:p>
          <a:p>
            <a:pPr marL="285750" indent="-285750">
              <a:buFont typeface="Wingdings" panose="05000000000000000000" pitchFamily="2" charset="2"/>
              <a:buChar char="Ø"/>
            </a:pPr>
            <a:r>
              <a:rPr lang="uk-UA" sz="1600" dirty="0" smtClean="0">
                <a:latin typeface="Georgia" panose="02040502050405020303" pitchFamily="18" charset="0"/>
              </a:rPr>
              <a:t>Ораторії, кантати, меси</a:t>
            </a:r>
            <a:endParaRPr lang="uk-UA" sz="1600" dirty="0">
              <a:latin typeface="Georgia" panose="02040502050405020303" pitchFamily="18" charset="0"/>
            </a:endParaRPr>
          </a:p>
        </p:txBody>
      </p:sp>
    </p:spTree>
    <p:extLst>
      <p:ext uri="{BB962C8B-B14F-4D97-AF65-F5344CB8AC3E}">
        <p14:creationId xmlns:p14="http://schemas.microsoft.com/office/powerpoint/2010/main" val="4031046933"/>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3779912" y="260648"/>
            <a:ext cx="4968552" cy="523220"/>
          </a:xfrm>
          <a:prstGeom prst="rect">
            <a:avLst/>
          </a:prstGeom>
          <a:noFill/>
        </p:spPr>
        <p:txBody>
          <a:bodyPr wrap="square" rtlCol="0">
            <a:prstTxWarp prst="textChevron">
              <a:avLst/>
            </a:prstTxWarp>
            <a:spAutoFit/>
          </a:bodyPr>
          <a:lstStyle/>
          <a:p>
            <a:r>
              <a:rPr lang="uk-UA" sz="2800" b="1" i="1" dirty="0" smtClean="0">
                <a:ln w="6600">
                  <a:solidFill>
                    <a:schemeClr val="accent2"/>
                  </a:solidFill>
                  <a:prstDash val="solid"/>
                </a:ln>
                <a:solidFill>
                  <a:srgbClr val="FFFFFF"/>
                </a:solidFill>
                <a:effectLst>
                  <a:outerShdw dist="38100" dir="2700000" algn="tl" rotWithShape="0">
                    <a:schemeClr val="accent2"/>
                  </a:outerShdw>
                </a:effectLst>
                <a:latin typeface="Georgia" panose="02040502050405020303" pitchFamily="18" charset="0"/>
              </a:rPr>
              <a:t>ТРЕТЯ ЗАЛА </a:t>
            </a:r>
            <a:endParaRPr lang="uk-UA" sz="2800" b="1" i="1" dirty="0">
              <a:ln w="6600">
                <a:solidFill>
                  <a:schemeClr val="accent2"/>
                </a:solidFill>
                <a:prstDash val="solid"/>
              </a:ln>
              <a:solidFill>
                <a:srgbClr val="FFFFFF"/>
              </a:solidFill>
              <a:effectLst>
                <a:outerShdw dist="38100" dir="2700000" algn="tl" rotWithShape="0">
                  <a:schemeClr val="accent2"/>
                </a:outerShdw>
              </a:effectLst>
              <a:latin typeface="Georgia" panose="02040502050405020303" pitchFamily="18" charset="0"/>
            </a:endParaRPr>
          </a:p>
        </p:txBody>
      </p:sp>
      <p:sp>
        <p:nvSpPr>
          <p:cNvPr id="4" name="TextBox 3"/>
          <p:cNvSpPr txBox="1"/>
          <p:nvPr/>
        </p:nvSpPr>
        <p:spPr>
          <a:xfrm>
            <a:off x="179512" y="4221088"/>
            <a:ext cx="6480720" cy="1200329"/>
          </a:xfrm>
          <a:prstGeom prst="rect">
            <a:avLst/>
          </a:prstGeom>
          <a:noFill/>
        </p:spPr>
        <p:txBody>
          <a:bodyPr wrap="square" rtlCol="0">
            <a:prstTxWarp prst="textDoubleWave1">
              <a:avLst/>
            </a:prstTxWarp>
            <a:spAutoFit/>
            <a:scene3d>
              <a:camera prst="orthographicFront"/>
              <a:lightRig rig="soft" dir="t">
                <a:rot lat="0" lon="0" rev="15600000"/>
              </a:lightRig>
            </a:scene3d>
            <a:sp3d extrusionH="57150" prstMaterial="softEdge">
              <a:bevelT w="25400" h="38100"/>
            </a:sp3d>
          </a:bodyPr>
          <a:lstStyle/>
          <a:p>
            <a:r>
              <a:rPr lang="uk-UA" sz="3600" b="1" dirty="0">
                <a:ln/>
                <a:solidFill>
                  <a:srgbClr val="00B0F0"/>
                </a:solidFill>
                <a:latin typeface="Georgia" panose="02040502050405020303" pitchFamily="18" charset="0"/>
              </a:rPr>
              <a:t>Д</a:t>
            </a:r>
            <a:r>
              <a:rPr lang="uk-UA" sz="3600" b="1" dirty="0" smtClean="0">
                <a:ln/>
                <a:solidFill>
                  <a:srgbClr val="00B0F0"/>
                </a:solidFill>
                <a:latin typeface="Georgia" panose="02040502050405020303" pitchFamily="18" charset="0"/>
              </a:rPr>
              <a:t>екоративно-прикладне мистецтво</a:t>
            </a:r>
            <a:endParaRPr lang="uk-UA" sz="3600" b="1" dirty="0">
              <a:ln/>
              <a:solidFill>
                <a:srgbClr val="00B0F0"/>
              </a:solidFill>
              <a:latin typeface="Georgia" panose="02040502050405020303" pitchFamily="18" charset="0"/>
            </a:endParaRPr>
          </a:p>
        </p:txBody>
      </p:sp>
    </p:spTree>
    <p:extLst>
      <p:ext uri="{BB962C8B-B14F-4D97-AF65-F5344CB8AC3E}">
        <p14:creationId xmlns:p14="http://schemas.microsoft.com/office/powerpoint/2010/main" val="3778599731"/>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5580112" cy="2636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Рисунок 2"/>
          <p:cNvPicPr>
            <a:picLocks noChangeAspect="1"/>
          </p:cNvPicPr>
          <p:nvPr/>
        </p:nvPicPr>
        <p:blipFill>
          <a:blip r:embed="rId3"/>
          <a:stretch>
            <a:fillRect/>
          </a:stretch>
        </p:blipFill>
        <p:spPr>
          <a:xfrm>
            <a:off x="5580112" y="25152"/>
            <a:ext cx="3563888" cy="2611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p:cNvPicPr>
            <a:picLocks noChangeAspect="1"/>
          </p:cNvPicPr>
          <p:nvPr/>
        </p:nvPicPr>
        <p:blipFill>
          <a:blip r:embed="rId4"/>
          <a:stretch>
            <a:fillRect/>
          </a:stretch>
        </p:blipFill>
        <p:spPr>
          <a:xfrm>
            <a:off x="0" y="2636912"/>
            <a:ext cx="3800475" cy="42210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p:cNvPicPr>
            <a:picLocks noChangeAspect="1"/>
          </p:cNvPicPr>
          <p:nvPr/>
        </p:nvPicPr>
        <p:blipFill>
          <a:blip r:embed="rId5"/>
          <a:stretch>
            <a:fillRect/>
          </a:stretch>
        </p:blipFill>
        <p:spPr>
          <a:xfrm>
            <a:off x="3800475" y="2662064"/>
            <a:ext cx="5343525" cy="4195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0" y="6525344"/>
            <a:ext cx="2843808" cy="338554"/>
          </a:xfrm>
          <a:prstGeom prst="rect">
            <a:avLst/>
          </a:prstGeom>
          <a:noFill/>
        </p:spPr>
        <p:txBody>
          <a:bodyPr wrap="square" rtlCol="0">
            <a:spAutoFit/>
          </a:bodyPr>
          <a:lstStyle/>
          <a:p>
            <a:r>
              <a:rPr lang="uk-UA" sz="1600" b="1">
                <a:solidFill>
                  <a:srgbClr val="002060"/>
                </a:solidFill>
                <a:latin typeface="Georgia" panose="02040502050405020303" pitchFamily="18" charset="0"/>
              </a:rPr>
              <a:t>Р</a:t>
            </a:r>
            <a:r>
              <a:rPr lang="uk-UA" sz="1600" b="1" smtClean="0">
                <a:solidFill>
                  <a:srgbClr val="002060"/>
                </a:solidFill>
                <a:latin typeface="Georgia" panose="02040502050405020303" pitchFamily="18" charset="0"/>
              </a:rPr>
              <a:t>озпис Петриківський</a:t>
            </a:r>
            <a:endParaRPr lang="uk-UA" sz="1600" b="1" dirty="0">
              <a:solidFill>
                <a:srgbClr val="002060"/>
              </a:solidFill>
              <a:latin typeface="Georgia" panose="02040502050405020303" pitchFamily="18" charset="0"/>
            </a:endParaRPr>
          </a:p>
        </p:txBody>
      </p:sp>
    </p:spTree>
    <p:extLst>
      <p:ext uri="{BB962C8B-B14F-4D97-AF65-F5344CB8AC3E}">
        <p14:creationId xmlns:p14="http://schemas.microsoft.com/office/powerpoint/2010/main" val="1238779236"/>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6892" y="0"/>
            <a:ext cx="3042940" cy="2348880"/>
          </a:xfrm>
          <a:prstGeom prst="rect">
            <a:avLst/>
          </a:prstGeom>
        </p:spPr>
      </p:pic>
      <p:pic>
        <p:nvPicPr>
          <p:cNvPr id="3" name="Рисунок 2"/>
          <p:cNvPicPr>
            <a:picLocks noChangeAspect="1"/>
          </p:cNvPicPr>
          <p:nvPr/>
        </p:nvPicPr>
        <p:blipFill>
          <a:blip r:embed="rId3"/>
          <a:stretch>
            <a:fillRect/>
          </a:stretch>
        </p:blipFill>
        <p:spPr>
          <a:xfrm>
            <a:off x="3059832" y="7268"/>
            <a:ext cx="3042940" cy="2348880"/>
          </a:xfrm>
          <a:prstGeom prst="rect">
            <a:avLst/>
          </a:prstGeom>
        </p:spPr>
      </p:pic>
      <p:pic>
        <p:nvPicPr>
          <p:cNvPr id="4" name="Рисунок 3"/>
          <p:cNvPicPr>
            <a:picLocks noChangeAspect="1"/>
          </p:cNvPicPr>
          <p:nvPr/>
        </p:nvPicPr>
        <p:blipFill>
          <a:blip r:embed="rId4"/>
          <a:stretch>
            <a:fillRect/>
          </a:stretch>
        </p:blipFill>
        <p:spPr>
          <a:xfrm>
            <a:off x="16892" y="2353196"/>
            <a:ext cx="3042940" cy="2443956"/>
          </a:xfrm>
          <a:prstGeom prst="rect">
            <a:avLst/>
          </a:prstGeom>
        </p:spPr>
      </p:pic>
      <p:pic>
        <p:nvPicPr>
          <p:cNvPr id="5" name="Рисунок 4"/>
          <p:cNvPicPr>
            <a:picLocks noChangeAspect="1"/>
          </p:cNvPicPr>
          <p:nvPr/>
        </p:nvPicPr>
        <p:blipFill>
          <a:blip r:embed="rId5"/>
          <a:stretch>
            <a:fillRect/>
          </a:stretch>
        </p:blipFill>
        <p:spPr>
          <a:xfrm>
            <a:off x="6102772" y="7269"/>
            <a:ext cx="3041228" cy="2356148"/>
          </a:xfrm>
          <a:prstGeom prst="rect">
            <a:avLst/>
          </a:prstGeom>
        </p:spPr>
      </p:pic>
      <p:pic>
        <p:nvPicPr>
          <p:cNvPr id="6" name="Рисунок 5"/>
          <p:cNvPicPr>
            <a:picLocks noChangeAspect="1"/>
          </p:cNvPicPr>
          <p:nvPr/>
        </p:nvPicPr>
        <p:blipFill>
          <a:blip r:embed="rId6"/>
          <a:stretch>
            <a:fillRect/>
          </a:stretch>
        </p:blipFill>
        <p:spPr>
          <a:xfrm>
            <a:off x="3059832" y="2363416"/>
            <a:ext cx="3042940" cy="2433736"/>
          </a:xfrm>
          <a:prstGeom prst="rect">
            <a:avLst/>
          </a:prstGeom>
        </p:spPr>
      </p:pic>
      <p:pic>
        <p:nvPicPr>
          <p:cNvPr id="7" name="Рисунок 6"/>
          <p:cNvPicPr>
            <a:picLocks noChangeAspect="1"/>
          </p:cNvPicPr>
          <p:nvPr/>
        </p:nvPicPr>
        <p:blipFill>
          <a:blip r:embed="rId7"/>
          <a:stretch>
            <a:fillRect/>
          </a:stretch>
        </p:blipFill>
        <p:spPr>
          <a:xfrm>
            <a:off x="6102772" y="2370686"/>
            <a:ext cx="3041228" cy="2426466"/>
          </a:xfrm>
          <a:prstGeom prst="rect">
            <a:avLst/>
          </a:prstGeom>
        </p:spPr>
      </p:pic>
      <p:pic>
        <p:nvPicPr>
          <p:cNvPr id="8" name="Рисунок 7"/>
          <p:cNvPicPr>
            <a:picLocks noChangeAspect="1"/>
          </p:cNvPicPr>
          <p:nvPr/>
        </p:nvPicPr>
        <p:blipFill>
          <a:blip r:embed="rId8"/>
          <a:stretch>
            <a:fillRect/>
          </a:stretch>
        </p:blipFill>
        <p:spPr>
          <a:xfrm>
            <a:off x="16892" y="4804420"/>
            <a:ext cx="4123060" cy="2053580"/>
          </a:xfrm>
          <a:prstGeom prst="rect">
            <a:avLst/>
          </a:prstGeom>
        </p:spPr>
      </p:pic>
      <p:pic>
        <p:nvPicPr>
          <p:cNvPr id="9" name="Рисунок 8"/>
          <p:cNvPicPr>
            <a:picLocks noChangeAspect="1"/>
          </p:cNvPicPr>
          <p:nvPr/>
        </p:nvPicPr>
        <p:blipFill>
          <a:blip r:embed="rId9"/>
          <a:stretch>
            <a:fillRect/>
          </a:stretch>
        </p:blipFill>
        <p:spPr>
          <a:xfrm>
            <a:off x="4107284" y="4797152"/>
            <a:ext cx="2624956" cy="2060848"/>
          </a:xfrm>
          <a:prstGeom prst="rect">
            <a:avLst/>
          </a:prstGeom>
        </p:spPr>
      </p:pic>
      <p:pic>
        <p:nvPicPr>
          <p:cNvPr id="11" name="Рисунок 10"/>
          <p:cNvPicPr>
            <a:picLocks noChangeAspect="1"/>
          </p:cNvPicPr>
          <p:nvPr/>
        </p:nvPicPr>
        <p:blipFill>
          <a:blip r:embed="rId10"/>
          <a:stretch>
            <a:fillRect/>
          </a:stretch>
        </p:blipFill>
        <p:spPr>
          <a:xfrm>
            <a:off x="6732240" y="4804420"/>
            <a:ext cx="2411760" cy="2053580"/>
          </a:xfrm>
          <a:prstGeom prst="rect">
            <a:avLst/>
          </a:prstGeom>
        </p:spPr>
      </p:pic>
    </p:spTree>
    <p:extLst>
      <p:ext uri="{BB962C8B-B14F-4D97-AF65-F5344CB8AC3E}">
        <p14:creationId xmlns:p14="http://schemas.microsoft.com/office/powerpoint/2010/main" val="2228680418"/>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9144000" cy="6858000"/>
          </a:xfrm>
          <a:prstGeom prst="rect">
            <a:avLst/>
          </a:prstGeom>
        </p:spPr>
      </p:pic>
      <p:sp>
        <p:nvSpPr>
          <p:cNvPr id="3" name="Прямоугольник 2"/>
          <p:cNvSpPr/>
          <p:nvPr/>
        </p:nvSpPr>
        <p:spPr>
          <a:xfrm>
            <a:off x="0" y="6381328"/>
            <a:ext cx="9144000" cy="476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ru-RU" sz="1200" dirty="0">
                <a:solidFill>
                  <a:schemeClr val="tx1"/>
                </a:solidFill>
                <a:latin typeface="Georgia" panose="02040502050405020303" pitchFamily="18" charset="0"/>
              </a:rPr>
              <a:t>Замок </a:t>
            </a:r>
            <a:r>
              <a:rPr lang="uk-UA" sz="1200" dirty="0" smtClean="0">
                <a:solidFill>
                  <a:schemeClr val="tx1"/>
                </a:solidFill>
                <a:latin typeface="Georgia" panose="02040502050405020303" pitchFamily="18" charset="0"/>
              </a:rPr>
              <a:t>сім'ї</a:t>
            </a:r>
            <a:r>
              <a:rPr lang="ru-RU" sz="1200" dirty="0" smtClean="0">
                <a:solidFill>
                  <a:schemeClr val="tx1"/>
                </a:solidFill>
                <a:latin typeface="Georgia" panose="02040502050405020303" pitchFamily="18" charset="0"/>
              </a:rPr>
              <a:t> </a:t>
            </a:r>
            <a:r>
              <a:rPr lang="uk-UA" sz="1200" dirty="0" err="1" smtClean="0">
                <a:solidFill>
                  <a:schemeClr val="tx1"/>
                </a:solidFill>
                <a:latin typeface="Georgia" panose="02040502050405020303" pitchFamily="18" charset="0"/>
              </a:rPr>
              <a:t>Шенборн</a:t>
            </a:r>
            <a:r>
              <a:rPr lang="uk-UA" sz="1200" dirty="0" smtClean="0">
                <a:solidFill>
                  <a:schemeClr val="tx1"/>
                </a:solidFill>
                <a:latin typeface="Georgia" panose="02040502050405020303" pitchFamily="18" charset="0"/>
              </a:rPr>
              <a:t> - старовинний </a:t>
            </a:r>
            <a:r>
              <a:rPr lang="ru-RU" sz="1200" dirty="0" smtClean="0">
                <a:solidFill>
                  <a:schemeClr val="tx1"/>
                </a:solidFill>
                <a:latin typeface="Georgia" panose="02040502050405020303" pitchFamily="18" charset="0"/>
              </a:rPr>
              <a:t>палац</a:t>
            </a:r>
            <a:r>
              <a:rPr lang="ru-RU" sz="1200" dirty="0">
                <a:solidFill>
                  <a:schemeClr val="tx1"/>
                </a:solidFill>
                <a:latin typeface="Georgia" panose="02040502050405020303" pitchFamily="18" charset="0"/>
              </a:rPr>
              <a:t>, </a:t>
            </a:r>
            <a:r>
              <a:rPr lang="uk-UA" sz="1200" dirty="0" smtClean="0">
                <a:solidFill>
                  <a:schemeClr val="tx1"/>
                </a:solidFill>
                <a:latin typeface="Georgia" panose="02040502050405020303" pitchFamily="18" charset="0"/>
              </a:rPr>
              <a:t>пам'ятник архітектури </a:t>
            </a:r>
            <a:r>
              <a:rPr lang="en-US" sz="1200" dirty="0" smtClean="0">
                <a:solidFill>
                  <a:schemeClr val="tx1"/>
                </a:solidFill>
                <a:latin typeface="Georgia" panose="02040502050405020303" pitchFamily="18" charset="0"/>
              </a:rPr>
              <a:t>XIX </a:t>
            </a:r>
            <a:r>
              <a:rPr lang="uk-UA" sz="1200" dirty="0" smtClean="0">
                <a:solidFill>
                  <a:schemeClr val="tx1"/>
                </a:solidFill>
                <a:latin typeface="Georgia" panose="02040502050405020303" pitchFamily="18" charset="0"/>
              </a:rPr>
              <a:t>століття, головна визначна пам'ятка </a:t>
            </a:r>
            <a:r>
              <a:rPr lang="ru-RU" sz="1200" dirty="0" smtClean="0">
                <a:solidFill>
                  <a:schemeClr val="tx1"/>
                </a:solidFill>
                <a:latin typeface="Georgia" panose="02040502050405020303" pitchFamily="18" charset="0"/>
              </a:rPr>
              <a:t>селища </a:t>
            </a:r>
            <a:r>
              <a:rPr lang="uk-UA" sz="1200" dirty="0" err="1" smtClean="0">
                <a:solidFill>
                  <a:schemeClr val="tx1"/>
                </a:solidFill>
                <a:latin typeface="Georgia" panose="02040502050405020303" pitchFamily="18" charset="0"/>
              </a:rPr>
              <a:t>Чинадієво</a:t>
            </a:r>
            <a:r>
              <a:rPr lang="uk-UA" sz="1200" dirty="0" smtClean="0">
                <a:solidFill>
                  <a:schemeClr val="tx1"/>
                </a:solidFill>
                <a:latin typeface="Georgia" panose="02040502050405020303" pitchFamily="18" charset="0"/>
              </a:rPr>
              <a:t> (Мукачівський район) розташованого в центрі Закарпатської області</a:t>
            </a:r>
            <a:r>
              <a:rPr lang="ru-RU" sz="1200" dirty="0" smtClean="0">
                <a:solidFill>
                  <a:schemeClr val="tx1"/>
                </a:solidFill>
                <a:latin typeface="Georgia" panose="02040502050405020303" pitchFamily="18" charset="0"/>
              </a:rPr>
              <a:t>.</a:t>
            </a:r>
            <a:endParaRPr lang="ru-RU" sz="1200" dirty="0">
              <a:solidFill>
                <a:schemeClr val="tx1"/>
              </a:solidFill>
              <a:latin typeface="Georgia" panose="02040502050405020303" pitchFamily="18" charset="0"/>
            </a:endParaRPr>
          </a:p>
        </p:txBody>
      </p:sp>
      <p:sp>
        <p:nvSpPr>
          <p:cNvPr id="4" name="TextBox 3"/>
          <p:cNvSpPr txBox="1"/>
          <p:nvPr/>
        </p:nvSpPr>
        <p:spPr>
          <a:xfrm>
            <a:off x="179512" y="188640"/>
            <a:ext cx="8640960" cy="2308324"/>
          </a:xfrm>
          <a:prstGeom prst="rect">
            <a:avLst/>
          </a:prstGeom>
          <a:noFill/>
        </p:spPr>
        <p:txBody>
          <a:bodyPr wrap="square" rtlCol="0">
            <a:spAutoFit/>
          </a:bodyPr>
          <a:lstStyle/>
          <a:p>
            <a:r>
              <a:rPr lang="uk-UA" sz="2400" b="1" i="1" dirty="0" smtClean="0">
                <a:solidFill>
                  <a:schemeClr val="bg1"/>
                </a:solidFill>
                <a:latin typeface="Georgia" panose="02040502050405020303" pitchFamily="18" charset="0"/>
              </a:rPr>
              <a:t>Архітектура як вид мистецтва статична, просторова. Художній образ тут створюється необразотворчим способом. Він відображає визначені ідеї, настрої та бажання за допомогою співвідношення масштабів, мас, форм, кольору.</a:t>
            </a:r>
            <a:endParaRPr lang="uk-UA" sz="2400" b="1" i="1" dirty="0">
              <a:solidFill>
                <a:schemeClr val="bg1"/>
              </a:solidFill>
              <a:latin typeface="Georgia" panose="02040502050405020303" pitchFamily="18" charset="0"/>
            </a:endParaRPr>
          </a:p>
        </p:txBody>
      </p:sp>
    </p:spTree>
    <p:extLst>
      <p:ext uri="{BB962C8B-B14F-4D97-AF65-F5344CB8AC3E}">
        <p14:creationId xmlns:p14="http://schemas.microsoft.com/office/powerpoint/2010/main" val="1473010608"/>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4788024" y="260648"/>
            <a:ext cx="3672408" cy="1323439"/>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r>
              <a:rPr lang="uk-UA" sz="4000" b="1" i="1" dirty="0" smtClean="0">
                <a:ln w="0"/>
                <a:solidFill>
                  <a:schemeClr val="bg1"/>
                </a:solidFill>
                <a:effectLst>
                  <a:reflection blurRad="6350" stA="53000" endA="300" endPos="35500" dir="5400000" sy="-90000" algn="bl" rotWithShape="0"/>
                </a:effectLst>
                <a:latin typeface="Georgia" panose="02040502050405020303" pitchFamily="18" charset="0"/>
              </a:rPr>
              <a:t>Загальний підсумок </a:t>
            </a:r>
            <a:endParaRPr lang="uk-UA" sz="4000" b="1" i="1" dirty="0">
              <a:ln w="0"/>
              <a:solidFill>
                <a:schemeClr val="bg1"/>
              </a:solidFill>
              <a:effectLst>
                <a:reflection blurRad="6350" stA="53000" endA="300" endPos="35500" dir="5400000" sy="-90000" algn="bl" rotWithShape="0"/>
              </a:effectLst>
              <a:latin typeface="Georgia" panose="02040502050405020303" pitchFamily="18" charset="0"/>
            </a:endParaRPr>
          </a:p>
        </p:txBody>
      </p:sp>
      <p:sp>
        <p:nvSpPr>
          <p:cNvPr id="6" name="TextBox 5"/>
          <p:cNvSpPr txBox="1"/>
          <p:nvPr/>
        </p:nvSpPr>
        <p:spPr>
          <a:xfrm>
            <a:off x="251520" y="2924944"/>
            <a:ext cx="8640960" cy="2554545"/>
          </a:xfrm>
          <a:prstGeom prst="rect">
            <a:avLst/>
          </a:prstGeom>
          <a:noFill/>
        </p:spPr>
        <p:txBody>
          <a:bodyPr wrap="square" rtlCol="0">
            <a:spAutoFit/>
          </a:bodyPr>
          <a:lstStyle/>
          <a:p>
            <a:r>
              <a:rPr lang="uk-UA" sz="3200" b="1" i="1" dirty="0" smtClean="0">
                <a:solidFill>
                  <a:schemeClr val="bg1"/>
                </a:solidFill>
                <a:latin typeface="Georgia" panose="02040502050405020303" pitchFamily="18" charset="0"/>
              </a:rPr>
              <a:t>Візуальні твори (живопис, скульптура, декоративне мистецтво) мають спільні риси з музичним мистецтвом і вміють «звучати».</a:t>
            </a:r>
            <a:endParaRPr lang="uk-UA" sz="3200" b="1" i="1" dirty="0">
              <a:solidFill>
                <a:schemeClr val="bg1"/>
              </a:solidFill>
              <a:latin typeface="Georgia" panose="02040502050405020303" pitchFamily="18" charset="0"/>
            </a:endParaRPr>
          </a:p>
        </p:txBody>
      </p:sp>
    </p:spTree>
    <p:extLst>
      <p:ext uri="{BB962C8B-B14F-4D97-AF65-F5344CB8AC3E}">
        <p14:creationId xmlns:p14="http://schemas.microsoft.com/office/powerpoint/2010/main" val="2874098011"/>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9143999" cy="6858000"/>
          </a:xfrm>
          <a:prstGeom prst="rect">
            <a:avLst/>
          </a:prstGeom>
        </p:spPr>
      </p:pic>
      <p:sp>
        <p:nvSpPr>
          <p:cNvPr id="3" name="TextBox 2"/>
          <p:cNvSpPr txBox="1"/>
          <p:nvPr/>
        </p:nvSpPr>
        <p:spPr>
          <a:xfrm>
            <a:off x="323528" y="908720"/>
            <a:ext cx="8568952" cy="3170099"/>
          </a:xfrm>
          <a:prstGeom prst="rect">
            <a:avLst/>
          </a:prstGeom>
          <a:noFill/>
        </p:spPr>
        <p:txBody>
          <a:bodyPr wrap="square" rtlCol="0">
            <a:prstTxWarp prst="textDoubleWave1">
              <a:avLst/>
            </a:prstTxWarp>
            <a:spAutoFit/>
          </a:bodyPr>
          <a:lstStyle/>
          <a:p>
            <a:r>
              <a:rPr lang="uk-UA"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eorgia" panose="02040502050405020303" pitchFamily="18" charset="0"/>
              </a:rPr>
              <a:t>«Пісенька друзів» з мультфільму «Бременські музиканти».</a:t>
            </a:r>
          </a:p>
          <a:p>
            <a:r>
              <a:rPr lang="uk-UA"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eorgia" panose="02040502050405020303" pitchFamily="18" charset="0"/>
              </a:rPr>
              <a:t> </a:t>
            </a:r>
            <a:r>
              <a:rPr lang="uk-UA" sz="4000"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eorgia" panose="02040502050405020303" pitchFamily="18" charset="0"/>
              </a:rPr>
              <a:t>Сл</a:t>
            </a:r>
            <a:r>
              <a:rPr lang="uk-UA"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eorgia" panose="02040502050405020303" pitchFamily="18" charset="0"/>
              </a:rPr>
              <a:t>. Ю. Ентіна, муз. Г. Гладкова</a:t>
            </a:r>
            <a:r>
              <a:rPr lang="ru-RU"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t>
            </a:r>
            <a:endParaRPr lang="ru-RU"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576919911"/>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9632" y="260648"/>
            <a:ext cx="6624736" cy="461665"/>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uk-UA" sz="2400" b="1" i="1" dirty="0" smtClean="0">
                <a:ln/>
                <a:solidFill>
                  <a:srgbClr val="C00000"/>
                </a:solidFill>
                <a:latin typeface="Georgia" panose="02040502050405020303" pitchFamily="18" charset="0"/>
              </a:rPr>
              <a:t>Узагальнення вивченого матеріалу</a:t>
            </a:r>
            <a:endParaRPr lang="uk-UA" sz="2400" b="1" i="1" dirty="0">
              <a:ln/>
              <a:solidFill>
                <a:srgbClr val="C00000"/>
              </a:solidFill>
              <a:latin typeface="Georgia" panose="02040502050405020303" pitchFamily="18" charset="0"/>
            </a:endParaRPr>
          </a:p>
        </p:txBody>
      </p:sp>
      <p:sp>
        <p:nvSpPr>
          <p:cNvPr id="5" name="TextBox 4"/>
          <p:cNvSpPr txBox="1"/>
          <p:nvPr/>
        </p:nvSpPr>
        <p:spPr>
          <a:xfrm>
            <a:off x="107504" y="980728"/>
            <a:ext cx="8856984" cy="4401205"/>
          </a:xfrm>
          <a:prstGeom prst="rect">
            <a:avLst/>
          </a:prstGeom>
          <a:noFill/>
        </p:spPr>
        <p:txBody>
          <a:bodyPr wrap="square" rtlCol="0">
            <a:spAutoFit/>
          </a:bodyPr>
          <a:lstStyle/>
          <a:p>
            <a:pPr marL="457200" indent="-457200">
              <a:buFont typeface="Wingdings" panose="05000000000000000000" pitchFamily="2" charset="2"/>
              <a:buChar char="q"/>
            </a:pPr>
            <a:r>
              <a:rPr lang="uk-UA" sz="2800" dirty="0" smtClean="0">
                <a:solidFill>
                  <a:schemeClr val="accent5">
                    <a:lumMod val="75000"/>
                  </a:schemeClr>
                </a:solidFill>
                <a:latin typeface="Georgia" panose="02040502050405020303" pitchFamily="18" charset="0"/>
              </a:rPr>
              <a:t>Як пов’язані музика та візуальні мистецтва? Поміркуйте, що між ними спільного, а що відмінного.</a:t>
            </a:r>
          </a:p>
          <a:p>
            <a:pPr marL="457200" indent="-457200">
              <a:buFont typeface="Wingdings" panose="05000000000000000000" pitchFamily="2" charset="2"/>
              <a:buChar char="q"/>
            </a:pPr>
            <a:r>
              <a:rPr lang="uk-UA" sz="2800" dirty="0" smtClean="0">
                <a:solidFill>
                  <a:srgbClr val="002060"/>
                </a:solidFill>
                <a:latin typeface="Georgia" panose="02040502050405020303" pitchFamily="18" charset="0"/>
              </a:rPr>
              <a:t> Які спільні засоби виразності мають живопис та музика?</a:t>
            </a:r>
          </a:p>
          <a:p>
            <a:pPr marL="457200" indent="-457200">
              <a:buFont typeface="Wingdings" panose="05000000000000000000" pitchFamily="2" charset="2"/>
              <a:buChar char="q"/>
            </a:pPr>
            <a:r>
              <a:rPr lang="uk-UA" sz="2800" dirty="0" smtClean="0">
                <a:solidFill>
                  <a:srgbClr val="0070C0"/>
                </a:solidFill>
                <a:latin typeface="Georgia" panose="02040502050405020303" pitchFamily="18" charset="0"/>
              </a:rPr>
              <a:t> </a:t>
            </a:r>
            <a:r>
              <a:rPr lang="uk-UA" sz="2800" dirty="0" smtClean="0">
                <a:solidFill>
                  <a:srgbClr val="C00000"/>
                </a:solidFill>
                <a:latin typeface="Georgia" panose="02040502050405020303" pitchFamily="18" charset="0"/>
              </a:rPr>
              <a:t>Що поєднує архітектуру й музику?</a:t>
            </a:r>
          </a:p>
          <a:p>
            <a:pPr marL="457200" indent="-457200">
              <a:buFont typeface="Wingdings" panose="05000000000000000000" pitchFamily="2" charset="2"/>
              <a:buChar char="q"/>
            </a:pPr>
            <a:r>
              <a:rPr lang="uk-UA" sz="2800" dirty="0" smtClean="0">
                <a:solidFill>
                  <a:srgbClr val="0070C0"/>
                </a:solidFill>
                <a:latin typeface="Georgia" panose="02040502050405020303" pitchFamily="18" charset="0"/>
              </a:rPr>
              <a:t> </a:t>
            </a:r>
            <a:r>
              <a:rPr lang="uk-UA" sz="2800" dirty="0" smtClean="0">
                <a:solidFill>
                  <a:srgbClr val="7030A0"/>
                </a:solidFill>
                <a:latin typeface="Georgia" panose="02040502050405020303" pitchFamily="18" charset="0"/>
              </a:rPr>
              <a:t>Які музичні жанри поєднують музику та візуальні образи?</a:t>
            </a:r>
          </a:p>
          <a:p>
            <a:pPr marL="457200" indent="-457200">
              <a:buFont typeface="Wingdings" panose="05000000000000000000" pitchFamily="2" charset="2"/>
              <a:buChar char="q"/>
            </a:pPr>
            <a:r>
              <a:rPr lang="uk-UA" sz="2800" dirty="0" smtClean="0">
                <a:solidFill>
                  <a:srgbClr val="0070C0"/>
                </a:solidFill>
                <a:latin typeface="Georgia" panose="02040502050405020303" pitchFamily="18" charset="0"/>
              </a:rPr>
              <a:t> </a:t>
            </a:r>
            <a:r>
              <a:rPr lang="uk-UA" sz="2800" dirty="0" smtClean="0">
                <a:solidFill>
                  <a:srgbClr val="00B050"/>
                </a:solidFill>
                <a:latin typeface="Georgia" panose="02040502050405020303" pitchFamily="18" charset="0"/>
              </a:rPr>
              <a:t>Твори яких композиторів звучали на </a:t>
            </a:r>
            <a:r>
              <a:rPr lang="uk-UA" sz="2800" dirty="0" err="1" smtClean="0">
                <a:solidFill>
                  <a:srgbClr val="00B050"/>
                </a:solidFill>
                <a:latin typeface="Georgia" panose="02040502050405020303" pitchFamily="18" charset="0"/>
              </a:rPr>
              <a:t>уроці</a:t>
            </a:r>
            <a:r>
              <a:rPr lang="uk-UA" sz="2800" dirty="0" smtClean="0">
                <a:solidFill>
                  <a:srgbClr val="00B050"/>
                </a:solidFill>
                <a:latin typeface="Georgia" panose="02040502050405020303" pitchFamily="18" charset="0"/>
              </a:rPr>
              <a:t>? В чому особливість кожного твору?</a:t>
            </a:r>
            <a:endParaRPr lang="uk-UA" sz="2800" dirty="0">
              <a:solidFill>
                <a:srgbClr val="00B050"/>
              </a:solidFill>
              <a:latin typeface="Georgia" panose="02040502050405020303" pitchFamily="18" charset="0"/>
            </a:endParaRPr>
          </a:p>
        </p:txBody>
      </p:sp>
    </p:spTree>
    <p:extLst>
      <p:ext uri="{BB962C8B-B14F-4D97-AF65-F5344CB8AC3E}">
        <p14:creationId xmlns:p14="http://schemas.microsoft.com/office/powerpoint/2010/main" val="3470610827"/>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9144000" cy="6857999"/>
          </a:xfrm>
          <a:prstGeom prst="rect">
            <a:avLst/>
          </a:prstGeom>
        </p:spPr>
      </p:pic>
      <p:sp>
        <p:nvSpPr>
          <p:cNvPr id="3" name="TextBox 2"/>
          <p:cNvSpPr txBox="1"/>
          <p:nvPr/>
        </p:nvSpPr>
        <p:spPr>
          <a:xfrm>
            <a:off x="323528" y="404664"/>
            <a:ext cx="4392488" cy="830997"/>
          </a:xfrm>
          <a:prstGeom prst="rect">
            <a:avLst/>
          </a:prstGeom>
          <a:noFill/>
        </p:spPr>
        <p:txBody>
          <a:bodyPr wrap="square" rtlCol="0">
            <a:prstTxWarp prst="textWave4">
              <a:avLst/>
            </a:prstTxWarp>
            <a:spAutoFit/>
          </a:bodyPr>
          <a:lstStyle/>
          <a:p>
            <a:r>
              <a:rPr lang="uk-UA" sz="48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Georgia" panose="02040502050405020303" pitchFamily="18" charset="0"/>
              </a:rPr>
              <a:t>Перша зала</a:t>
            </a:r>
            <a:endParaRPr lang="ru-RU" sz="4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Georgia" panose="02040502050405020303" pitchFamily="18" charset="0"/>
            </a:endParaRPr>
          </a:p>
        </p:txBody>
      </p:sp>
      <p:sp>
        <p:nvSpPr>
          <p:cNvPr id="4" name="TextBox 3"/>
          <p:cNvSpPr txBox="1"/>
          <p:nvPr/>
        </p:nvSpPr>
        <p:spPr>
          <a:xfrm>
            <a:off x="467544" y="4077072"/>
            <a:ext cx="4464496" cy="1107996"/>
          </a:xfrm>
          <a:prstGeom prst="rect">
            <a:avLst/>
          </a:prstGeom>
          <a:noFill/>
        </p:spPr>
        <p:txBody>
          <a:bodyPr wrap="square" rtlCol="0">
            <a:prstTxWarp prst="textDeflateTop">
              <a:avLst/>
            </a:prstTxWarp>
            <a:spAutoFit/>
          </a:bodyPr>
          <a:lstStyle/>
          <a:p>
            <a:r>
              <a:rPr lang="uk-UA" sz="6600" i="1" dirty="0" smtClean="0">
                <a:ln w="0"/>
                <a:solidFill>
                  <a:srgbClr val="002060"/>
                </a:solidFill>
                <a:effectLst>
                  <a:outerShdw blurRad="38100" dist="25400" dir="5400000" algn="ctr" rotWithShape="0">
                    <a:srgbClr val="6E747A">
                      <a:alpha val="43000"/>
                    </a:srgbClr>
                  </a:outerShdw>
                </a:effectLst>
                <a:latin typeface="Georgia" panose="02040502050405020303" pitchFamily="18" charset="0"/>
              </a:rPr>
              <a:t>Живопис</a:t>
            </a:r>
            <a:endParaRPr lang="ru-RU" sz="6600" i="1" dirty="0">
              <a:ln w="0"/>
              <a:solidFill>
                <a:srgbClr val="002060"/>
              </a:solidFill>
              <a:effectLst>
                <a:outerShdw blurRad="38100" dist="25400" dir="5400000" algn="ctr" rotWithShape="0">
                  <a:srgbClr val="6E747A">
                    <a:alpha val="43000"/>
                  </a:srgbClr>
                </a:outerShdw>
              </a:effectLst>
              <a:latin typeface="Georgia" panose="02040502050405020303" pitchFamily="18" charset="0"/>
            </a:endParaRPr>
          </a:p>
        </p:txBody>
      </p:sp>
    </p:spTree>
    <p:extLst>
      <p:ext uri="{BB962C8B-B14F-4D97-AF65-F5344CB8AC3E}">
        <p14:creationId xmlns:p14="http://schemas.microsoft.com/office/powerpoint/2010/main" val="3709757049"/>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2411760" y="1124744"/>
            <a:ext cx="5400600" cy="1815882"/>
          </a:xfrm>
          <a:prstGeom prst="rect">
            <a:avLst/>
          </a:prstGeom>
          <a:noFill/>
        </p:spPr>
        <p:txBody>
          <a:bodyPr wrap="square" rtlCol="0">
            <a:spAutoFit/>
          </a:bodyPr>
          <a:lstStyle/>
          <a:p>
            <a:r>
              <a:rPr lang="uk-UA" sz="2800" b="1" i="1" dirty="0" smtClean="0">
                <a:ln w="6600">
                  <a:solidFill>
                    <a:schemeClr val="accent2"/>
                  </a:solidFill>
                  <a:prstDash val="solid"/>
                </a:ln>
                <a:solidFill>
                  <a:srgbClr val="FFFFFF"/>
                </a:solidFill>
                <a:effectLst>
                  <a:outerShdw dist="38100" dir="2700000" algn="tl" rotWithShape="0">
                    <a:schemeClr val="accent2"/>
                  </a:outerShdw>
                </a:effectLst>
                <a:latin typeface="Georgia" panose="02040502050405020303" pitchFamily="18" charset="0"/>
              </a:rPr>
              <a:t>Живопис, як і музика, був і залишається незмінним супутником духовного життя людини. </a:t>
            </a:r>
            <a:endParaRPr lang="uk-UA" sz="2800" b="1" i="1" dirty="0">
              <a:ln w="6600">
                <a:solidFill>
                  <a:schemeClr val="accent2"/>
                </a:solidFill>
                <a:prstDash val="solid"/>
              </a:ln>
              <a:solidFill>
                <a:srgbClr val="FFFFFF"/>
              </a:solidFill>
              <a:effectLst>
                <a:outerShdw dist="38100" dir="2700000" algn="tl" rotWithShape="0">
                  <a:schemeClr val="accent2"/>
                </a:outerShdw>
              </a:effectLst>
              <a:latin typeface="Georgia" panose="02040502050405020303" pitchFamily="18" charset="0"/>
            </a:endParaRPr>
          </a:p>
        </p:txBody>
      </p:sp>
    </p:spTree>
    <p:extLst>
      <p:ext uri="{BB962C8B-B14F-4D97-AF65-F5344CB8AC3E}">
        <p14:creationId xmlns:p14="http://schemas.microsoft.com/office/powerpoint/2010/main" val="4205223735"/>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5536" y="404664"/>
            <a:ext cx="3672408" cy="6048672"/>
          </a:xfrm>
          <a:prstGeom prst="rect">
            <a:avLst/>
          </a:prstGeom>
          <a:ln>
            <a:noFill/>
          </a:ln>
          <a:effectLst>
            <a:softEdge rad="112500"/>
          </a:effectLst>
        </p:spPr>
      </p:pic>
      <p:pic>
        <p:nvPicPr>
          <p:cNvPr id="3" name="Рисунок 2"/>
          <p:cNvPicPr>
            <a:picLocks noChangeAspect="1"/>
          </p:cNvPicPr>
          <p:nvPr/>
        </p:nvPicPr>
        <p:blipFill>
          <a:blip r:embed="rId3"/>
          <a:stretch>
            <a:fillRect/>
          </a:stretch>
        </p:blipFill>
        <p:spPr>
          <a:xfrm>
            <a:off x="4067944" y="404664"/>
            <a:ext cx="4680520" cy="6048672"/>
          </a:xfrm>
          <a:prstGeom prst="rect">
            <a:avLst/>
          </a:prstGeom>
          <a:ln>
            <a:noFill/>
          </a:ln>
          <a:effectLst>
            <a:softEdge rad="112500"/>
          </a:effectLst>
        </p:spPr>
      </p:pic>
      <p:sp>
        <p:nvSpPr>
          <p:cNvPr id="4" name="TextBox 3"/>
          <p:cNvSpPr txBox="1"/>
          <p:nvPr/>
        </p:nvSpPr>
        <p:spPr>
          <a:xfrm>
            <a:off x="0" y="6453336"/>
            <a:ext cx="9144000" cy="369332"/>
          </a:xfrm>
          <a:prstGeom prst="rect">
            <a:avLst/>
          </a:prstGeom>
          <a:noFill/>
        </p:spPr>
        <p:txBody>
          <a:bodyPr wrap="square" rtlCol="0">
            <a:spAutoFit/>
          </a:bodyPr>
          <a:lstStyle/>
          <a:p>
            <a:r>
              <a:rPr lang="uk-UA" b="1" i="1" dirty="0" smtClean="0">
                <a:solidFill>
                  <a:srgbClr val="A23C33"/>
                </a:solidFill>
                <a:latin typeface="Georgia" panose="02040502050405020303" pitchFamily="18" charset="0"/>
              </a:rPr>
              <a:t>Віктор </a:t>
            </a:r>
            <a:r>
              <a:rPr lang="uk-UA" b="1" i="1" dirty="0" err="1" smtClean="0">
                <a:solidFill>
                  <a:srgbClr val="A23C33"/>
                </a:solidFill>
                <a:latin typeface="Georgia" panose="02040502050405020303" pitchFamily="18" charset="0"/>
              </a:rPr>
              <a:t>Гартман</a:t>
            </a:r>
            <a:r>
              <a:rPr lang="uk-UA" b="1" i="1" dirty="0" smtClean="0">
                <a:solidFill>
                  <a:srgbClr val="A23C33"/>
                </a:solidFill>
                <a:latin typeface="Georgia" panose="02040502050405020303" pitchFamily="18" charset="0"/>
              </a:rPr>
              <a:t> «Міські ворота в Києві».</a:t>
            </a:r>
            <a:endParaRPr lang="uk-UA" b="1" i="1" dirty="0">
              <a:solidFill>
                <a:srgbClr val="A23C33"/>
              </a:solidFill>
              <a:latin typeface="Georgia" panose="02040502050405020303" pitchFamily="18" charset="0"/>
            </a:endParaRPr>
          </a:p>
        </p:txBody>
      </p:sp>
    </p:spTree>
    <p:extLst>
      <p:ext uri="{BB962C8B-B14F-4D97-AF65-F5344CB8AC3E}">
        <p14:creationId xmlns:p14="http://schemas.microsoft.com/office/powerpoint/2010/main" val="3635924390"/>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9144000" cy="6857999"/>
          </a:xfrm>
          <a:prstGeom prst="rect">
            <a:avLst/>
          </a:prstGeom>
        </p:spPr>
      </p:pic>
      <p:sp>
        <p:nvSpPr>
          <p:cNvPr id="3" name="TextBox 2"/>
          <p:cNvSpPr txBox="1"/>
          <p:nvPr/>
        </p:nvSpPr>
        <p:spPr>
          <a:xfrm>
            <a:off x="971600" y="548680"/>
            <a:ext cx="7272808" cy="2308324"/>
          </a:xfrm>
          <a:prstGeom prst="rect">
            <a:avLst/>
          </a:prstGeom>
          <a:noFill/>
        </p:spPr>
        <p:txBody>
          <a:bodyPr wrap="square" rtlCol="0">
            <a:spAutoFit/>
          </a:bodyPr>
          <a:lstStyle/>
          <a:p>
            <a:pPr algn="ctr"/>
            <a:r>
              <a:rPr lang="uk-UA"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eorgia" panose="02040502050405020303" pitchFamily="18" charset="0"/>
              </a:rPr>
              <a:t>М. Мусоргський. </a:t>
            </a:r>
          </a:p>
          <a:p>
            <a:pPr algn="ctr"/>
            <a:r>
              <a:rPr lang="uk-UA"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eorgia" panose="02040502050405020303" pitchFamily="18" charset="0"/>
              </a:rPr>
              <a:t>«Богатирські ворота» з фортепіанної сюїти «Картинки з виставки».</a:t>
            </a:r>
            <a:endParaRPr lang="uk-UA"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Georgia" panose="02040502050405020303" pitchFamily="18" charset="0"/>
            </a:endParaRPr>
          </a:p>
        </p:txBody>
      </p:sp>
    </p:spTree>
    <p:extLst>
      <p:ext uri="{BB962C8B-B14F-4D97-AF65-F5344CB8AC3E}">
        <p14:creationId xmlns:p14="http://schemas.microsoft.com/office/powerpoint/2010/main" val="3414705839"/>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1680" y="404664"/>
            <a:ext cx="5904656" cy="76944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4400" b="1" dirty="0" smtClean="0">
                <a:ln/>
                <a:solidFill>
                  <a:schemeClr val="accent3"/>
                </a:solidFill>
              </a:rPr>
              <a:t>Поміркуємо</a:t>
            </a:r>
            <a:endParaRPr lang="ru-RU" sz="4400" b="1" dirty="0">
              <a:ln/>
              <a:solidFill>
                <a:schemeClr val="accent3"/>
              </a:solidFill>
            </a:endParaRPr>
          </a:p>
        </p:txBody>
      </p:sp>
      <p:sp>
        <p:nvSpPr>
          <p:cNvPr id="3" name="TextBox 2"/>
          <p:cNvSpPr txBox="1"/>
          <p:nvPr/>
        </p:nvSpPr>
        <p:spPr>
          <a:xfrm>
            <a:off x="791580" y="1174105"/>
            <a:ext cx="7704856" cy="4401205"/>
          </a:xfrm>
          <a:prstGeom prst="rect">
            <a:avLst/>
          </a:prstGeom>
          <a:noFill/>
        </p:spPr>
        <p:txBody>
          <a:bodyPr wrap="square" rtlCol="0">
            <a:spAutoFit/>
          </a:bodyPr>
          <a:lstStyle/>
          <a:p>
            <a:pPr marL="571500" indent="-571500">
              <a:buFont typeface="Wingdings" panose="05000000000000000000" pitchFamily="2" charset="2"/>
              <a:buChar char="q"/>
            </a:pPr>
            <a:r>
              <a:rPr lang="uk-UA" sz="2800" b="1" i="1" spc="50" dirty="0" smtClean="0">
                <a:ln w="0"/>
                <a:solidFill>
                  <a:srgbClr val="C00000"/>
                </a:solidFill>
                <a:effectLst>
                  <a:innerShdw blurRad="63500" dist="50800" dir="13500000">
                    <a:srgbClr val="000000">
                      <a:alpha val="50000"/>
                    </a:srgbClr>
                  </a:innerShdw>
                </a:effectLst>
              </a:rPr>
              <a:t>Яка музика звучала — вокальна чи інструментальна?</a:t>
            </a:r>
          </a:p>
          <a:p>
            <a:endParaRPr lang="uk-UA" sz="2800" b="1" i="1" spc="50" dirty="0" smtClean="0">
              <a:ln w="0"/>
              <a:solidFill>
                <a:srgbClr val="C00000"/>
              </a:solidFill>
              <a:effectLst>
                <a:innerShdw blurRad="63500" dist="50800" dir="13500000">
                  <a:srgbClr val="000000">
                    <a:alpha val="50000"/>
                  </a:srgbClr>
                </a:innerShdw>
              </a:effectLst>
            </a:endParaRPr>
          </a:p>
          <a:p>
            <a:pPr marL="571500" indent="-571500">
              <a:buFont typeface="Wingdings" panose="05000000000000000000" pitchFamily="2" charset="2"/>
              <a:buChar char="q"/>
            </a:pPr>
            <a:r>
              <a:rPr lang="uk-UA" sz="2800" b="1" i="1" spc="50" dirty="0" smtClean="0">
                <a:ln w="0"/>
                <a:solidFill>
                  <a:srgbClr val="C00000"/>
                </a:solidFill>
                <a:effectLst>
                  <a:innerShdw blurRad="63500" dist="50800" dir="13500000">
                    <a:srgbClr val="000000">
                      <a:alpha val="50000"/>
                    </a:srgbClr>
                  </a:innerShdw>
                </a:effectLst>
              </a:rPr>
              <a:t> Про що вам розповіла музика?</a:t>
            </a:r>
          </a:p>
          <a:p>
            <a:pPr marL="571500" indent="-571500">
              <a:buFont typeface="Wingdings" panose="05000000000000000000" pitchFamily="2" charset="2"/>
              <a:buChar char="q"/>
            </a:pPr>
            <a:endParaRPr lang="uk-UA" sz="2800" b="1" i="1" spc="50" dirty="0" smtClean="0">
              <a:ln w="0"/>
              <a:solidFill>
                <a:srgbClr val="C00000"/>
              </a:solidFill>
              <a:effectLst>
                <a:innerShdw blurRad="63500" dist="50800" dir="13500000">
                  <a:srgbClr val="000000">
                    <a:alpha val="50000"/>
                  </a:srgbClr>
                </a:innerShdw>
              </a:effectLst>
            </a:endParaRPr>
          </a:p>
          <a:p>
            <a:pPr marL="571500" indent="-571500">
              <a:buFont typeface="Wingdings" panose="05000000000000000000" pitchFamily="2" charset="2"/>
              <a:buChar char="q"/>
            </a:pPr>
            <a:r>
              <a:rPr lang="uk-UA" sz="2800" b="1" i="1" spc="50" dirty="0" smtClean="0">
                <a:ln w="0"/>
                <a:solidFill>
                  <a:srgbClr val="C00000"/>
                </a:solidFill>
                <a:effectLst>
                  <a:innerShdw blurRad="63500" dist="50800" dir="13500000">
                    <a:srgbClr val="000000">
                      <a:alpha val="50000"/>
                    </a:srgbClr>
                  </a:innerShdw>
                </a:effectLst>
              </a:rPr>
              <a:t> Чим картина В. </a:t>
            </a:r>
            <a:r>
              <a:rPr lang="uk-UA" sz="2800" b="1" i="1" spc="50" dirty="0" err="1" smtClean="0">
                <a:ln w="0"/>
                <a:solidFill>
                  <a:srgbClr val="C00000"/>
                </a:solidFill>
                <a:effectLst>
                  <a:innerShdw blurRad="63500" dist="50800" dir="13500000">
                    <a:srgbClr val="000000">
                      <a:alpha val="50000"/>
                    </a:srgbClr>
                  </a:innerShdw>
                </a:effectLst>
              </a:rPr>
              <a:t>Гартмана</a:t>
            </a:r>
            <a:r>
              <a:rPr lang="uk-UA" sz="2800" b="1" i="1" spc="50" dirty="0" smtClean="0">
                <a:ln w="0"/>
                <a:solidFill>
                  <a:srgbClr val="C00000"/>
                </a:solidFill>
                <a:effectLst>
                  <a:innerShdw blurRad="63500" dist="50800" dir="13500000">
                    <a:srgbClr val="000000">
                      <a:alpha val="50000"/>
                    </a:srgbClr>
                  </a:innerShdw>
                </a:effectLst>
              </a:rPr>
              <a:t> схожа з твором М. Мусоргського?</a:t>
            </a:r>
          </a:p>
          <a:p>
            <a:endParaRPr lang="uk-UA" sz="2800" b="1" i="1" spc="50" dirty="0" smtClean="0">
              <a:ln w="0"/>
              <a:solidFill>
                <a:srgbClr val="C00000"/>
              </a:solidFill>
              <a:effectLst>
                <a:innerShdw blurRad="63500" dist="50800" dir="13500000">
                  <a:srgbClr val="000000">
                    <a:alpha val="50000"/>
                  </a:srgbClr>
                </a:innerShdw>
              </a:effectLst>
            </a:endParaRPr>
          </a:p>
          <a:p>
            <a:pPr marL="571500" indent="-571500">
              <a:buFont typeface="Wingdings" panose="05000000000000000000" pitchFamily="2" charset="2"/>
              <a:buChar char="q"/>
            </a:pPr>
            <a:r>
              <a:rPr lang="uk-UA" sz="2800" b="1" i="1" spc="50" dirty="0" smtClean="0">
                <a:ln w="0"/>
                <a:solidFill>
                  <a:srgbClr val="C00000"/>
                </a:solidFill>
                <a:effectLst>
                  <a:innerShdw blurRad="63500" dist="50800" dir="13500000">
                    <a:srgbClr val="000000">
                      <a:alpha val="50000"/>
                    </a:srgbClr>
                  </a:innerShdw>
                </a:effectLst>
              </a:rPr>
              <a:t> Чи вдалося композитору передати зміст картини за допомогою музичних звуків?</a:t>
            </a:r>
            <a:endParaRPr lang="uk-UA" sz="2800" b="1" i="1" spc="50" dirty="0">
              <a:ln w="0"/>
              <a:solidFill>
                <a:srgbClr val="C00000"/>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830447972"/>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0080" y="219100"/>
            <a:ext cx="3672408" cy="5632311"/>
          </a:xfrm>
          <a:prstGeom prst="rect">
            <a:avLst/>
          </a:prstGeom>
          <a:noFill/>
        </p:spPr>
        <p:txBody>
          <a:bodyPr wrap="square" rtlCol="0">
            <a:spAutoFit/>
          </a:bodyPr>
          <a:lstStyle/>
          <a:p>
            <a:r>
              <a:rPr lang="uk-UA" sz="2000" b="1" dirty="0" smtClean="0">
                <a:solidFill>
                  <a:schemeClr val="accent4">
                    <a:lumMod val="50000"/>
                  </a:schemeClr>
                </a:solidFill>
                <a:latin typeface="Georgia" panose="02040502050405020303" pitchFamily="18" charset="0"/>
              </a:rPr>
              <a:t>Фортепіанна сюїта М. Мусоргського «Картинки з виставки» </a:t>
            </a:r>
            <a:r>
              <a:rPr lang="uk-UA" sz="2000" dirty="0" smtClean="0">
                <a:solidFill>
                  <a:schemeClr val="accent4">
                    <a:lumMod val="50000"/>
                  </a:schemeClr>
                </a:solidFill>
                <a:latin typeface="Georgia" panose="02040502050405020303" pitchFamily="18" charset="0"/>
              </a:rPr>
              <a:t>була створена 1874 року і присвячена пам’яті друга композитора — художника й архітектора Віктора </a:t>
            </a:r>
            <a:r>
              <a:rPr lang="uk-UA" sz="2000" dirty="0" err="1" smtClean="0">
                <a:solidFill>
                  <a:schemeClr val="accent4">
                    <a:lumMod val="50000"/>
                  </a:schemeClr>
                </a:solidFill>
                <a:latin typeface="Georgia" panose="02040502050405020303" pitchFamily="18" charset="0"/>
              </a:rPr>
              <a:t>Гартмана</a:t>
            </a:r>
            <a:r>
              <a:rPr lang="uk-UA" sz="2000" dirty="0" smtClean="0">
                <a:solidFill>
                  <a:schemeClr val="accent4">
                    <a:lumMod val="50000"/>
                  </a:schemeClr>
                </a:solidFill>
                <a:latin typeface="Georgia" panose="02040502050405020303" pitchFamily="18" charset="0"/>
              </a:rPr>
              <a:t>. Це програмний твір, що складається з 10 п’єс, пов’язаних між собою темою-інтермедією </a:t>
            </a:r>
            <a:r>
              <a:rPr lang="uk-UA" sz="2000" i="1" dirty="0" smtClean="0">
                <a:solidFill>
                  <a:schemeClr val="accent4">
                    <a:lumMod val="50000"/>
                  </a:schemeClr>
                </a:solidFill>
                <a:latin typeface="Georgia" panose="02040502050405020303" pitchFamily="18" charset="0"/>
              </a:rPr>
              <a:t>«Прогулянка». </a:t>
            </a:r>
          </a:p>
          <a:p>
            <a:r>
              <a:rPr lang="uk-UA" sz="2000" dirty="0" smtClean="0">
                <a:solidFill>
                  <a:schemeClr val="accent4">
                    <a:lumMod val="50000"/>
                  </a:schemeClr>
                </a:solidFill>
                <a:latin typeface="Georgia" panose="02040502050405020303" pitchFamily="18" charset="0"/>
              </a:rPr>
              <a:t>Поштовхом для створення п’єси «Богатирські ворота» став ескіз В. </a:t>
            </a:r>
            <a:r>
              <a:rPr lang="uk-UA" sz="2000" dirty="0" err="1" smtClean="0">
                <a:solidFill>
                  <a:schemeClr val="accent4">
                    <a:lumMod val="50000"/>
                  </a:schemeClr>
                </a:solidFill>
                <a:latin typeface="Georgia" panose="02040502050405020303" pitchFamily="18" charset="0"/>
              </a:rPr>
              <a:t>Гартмана</a:t>
            </a:r>
            <a:r>
              <a:rPr lang="uk-UA" sz="2000" dirty="0" smtClean="0">
                <a:solidFill>
                  <a:schemeClr val="accent4">
                    <a:lumMod val="50000"/>
                  </a:schemeClr>
                </a:solidFill>
                <a:latin typeface="Georgia" panose="02040502050405020303" pitchFamily="18" charset="0"/>
              </a:rPr>
              <a:t> до його архітектурного проекту міських воріт, виконаного в давньоруському стилі.</a:t>
            </a:r>
            <a:endParaRPr lang="uk-UA" sz="2000" dirty="0">
              <a:solidFill>
                <a:schemeClr val="accent4">
                  <a:lumMod val="50000"/>
                </a:schemeClr>
              </a:solidFill>
              <a:latin typeface="Georgia" panose="02040502050405020303" pitchFamily="18" charset="0"/>
            </a:endParaRPr>
          </a:p>
        </p:txBody>
      </p:sp>
      <p:pic>
        <p:nvPicPr>
          <p:cNvPr id="3" name="Рисунок 2"/>
          <p:cNvPicPr>
            <a:picLocks noChangeAspect="1"/>
          </p:cNvPicPr>
          <p:nvPr/>
        </p:nvPicPr>
        <p:blipFill>
          <a:blip r:embed="rId2"/>
          <a:stretch>
            <a:fillRect/>
          </a:stretch>
        </p:blipFill>
        <p:spPr>
          <a:xfrm>
            <a:off x="0" y="3645024"/>
            <a:ext cx="5148064" cy="31285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Рисунок 3"/>
          <p:cNvPicPr>
            <a:picLocks noChangeAspect="1"/>
          </p:cNvPicPr>
          <p:nvPr/>
        </p:nvPicPr>
        <p:blipFill>
          <a:blip r:embed="rId3"/>
          <a:stretch>
            <a:fillRect/>
          </a:stretch>
        </p:blipFill>
        <p:spPr>
          <a:xfrm>
            <a:off x="-25400" y="33536"/>
            <a:ext cx="5173464" cy="344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Прямоугольник 4"/>
          <p:cNvSpPr/>
          <p:nvPr/>
        </p:nvSpPr>
        <p:spPr>
          <a:xfrm>
            <a:off x="1619672" y="33536"/>
            <a:ext cx="2808312" cy="371128"/>
          </a:xfrm>
          <a:prstGeom prst="rect">
            <a:avLst/>
          </a:prstGeom>
          <a:no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6" name="TextBox 5"/>
          <p:cNvSpPr txBox="1"/>
          <p:nvPr/>
        </p:nvSpPr>
        <p:spPr>
          <a:xfrm>
            <a:off x="1619672" y="33536"/>
            <a:ext cx="2808312" cy="371128"/>
          </a:xfrm>
          <a:prstGeom prst="rect">
            <a:avLst/>
          </a:prstGeom>
          <a:noFill/>
        </p:spPr>
        <p:txBody>
          <a:bodyPr wrap="square" rtlCol="0">
            <a:spAutoFit/>
          </a:bodyPr>
          <a:lstStyle/>
          <a:p>
            <a:pPr algn="ctr"/>
            <a:r>
              <a:rPr lang="uk-UA" b="1" dirty="0" smtClean="0">
                <a:solidFill>
                  <a:srgbClr val="002060"/>
                </a:solidFill>
                <a:latin typeface="+mj-lt"/>
              </a:rPr>
              <a:t>Прогулянка</a:t>
            </a:r>
            <a:endParaRPr lang="ru-RU" b="1" dirty="0">
              <a:solidFill>
                <a:srgbClr val="002060"/>
              </a:solidFill>
              <a:latin typeface="+mj-lt"/>
            </a:endParaRPr>
          </a:p>
        </p:txBody>
      </p:sp>
    </p:spTree>
    <p:extLst>
      <p:ext uri="{BB962C8B-B14F-4D97-AF65-F5344CB8AC3E}">
        <p14:creationId xmlns:p14="http://schemas.microsoft.com/office/powerpoint/2010/main" val="1790554963"/>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0" y="0"/>
            <a:ext cx="5004048" cy="6858000"/>
          </a:xfrm>
          <a:prstGeom prst="rect">
            <a:avLst/>
          </a:prstGeom>
        </p:spPr>
      </p:pic>
      <p:sp>
        <p:nvSpPr>
          <p:cNvPr id="4" name="TextBox 3"/>
          <p:cNvSpPr txBox="1"/>
          <p:nvPr/>
        </p:nvSpPr>
        <p:spPr>
          <a:xfrm>
            <a:off x="5004048" y="0"/>
            <a:ext cx="4139952" cy="5632311"/>
          </a:xfrm>
          <a:prstGeom prst="rect">
            <a:avLst/>
          </a:prstGeom>
          <a:noFill/>
        </p:spPr>
        <p:txBody>
          <a:bodyPr wrap="square" rtlCol="0">
            <a:spAutoFit/>
          </a:bodyPr>
          <a:lstStyle/>
          <a:p>
            <a:r>
              <a:rPr lang="uk-UA" sz="2400" dirty="0" smtClean="0">
                <a:solidFill>
                  <a:schemeClr val="accent4">
                    <a:lumMod val="50000"/>
                  </a:schemeClr>
                </a:solidFill>
                <a:latin typeface="Georgia" panose="02040502050405020303" pitchFamily="18" charset="0"/>
              </a:rPr>
              <a:t>Модест Петрович Мусоргський — видатний російський композитор XIX століття. </a:t>
            </a:r>
          </a:p>
          <a:p>
            <a:r>
              <a:rPr lang="uk-UA" sz="2400" dirty="0" smtClean="0">
                <a:solidFill>
                  <a:schemeClr val="accent4">
                    <a:lumMod val="50000"/>
                  </a:schemeClr>
                </a:solidFill>
                <a:latin typeface="Georgia" panose="02040502050405020303" pitchFamily="18" charset="0"/>
              </a:rPr>
              <a:t>Автор опер, творів для оркестру, фортепіано, хорів, романсів. </a:t>
            </a:r>
          </a:p>
          <a:p>
            <a:r>
              <a:rPr lang="uk-UA" sz="2400" dirty="0" smtClean="0">
                <a:solidFill>
                  <a:schemeClr val="accent4">
                    <a:lumMod val="50000"/>
                  </a:schemeClr>
                </a:solidFill>
                <a:latin typeface="Georgia" panose="02040502050405020303" pitchFamily="18" charset="0"/>
              </a:rPr>
              <a:t>У своїй творчості композитор звертався до російського фольклору та національних сюжетів. В операх «Борис Годунов» та «Хованщина» йому вдалося розкрити образи простого народу.</a:t>
            </a:r>
            <a:endParaRPr lang="uk-UA" sz="2400" dirty="0">
              <a:solidFill>
                <a:schemeClr val="accent4">
                  <a:lumMod val="50000"/>
                </a:schemeClr>
              </a:solidFill>
              <a:latin typeface="Georgia" panose="02040502050405020303" pitchFamily="18" charset="0"/>
            </a:endParaRPr>
          </a:p>
        </p:txBody>
      </p:sp>
      <p:sp>
        <p:nvSpPr>
          <p:cNvPr id="5" name="TextBox 4"/>
          <p:cNvSpPr txBox="1"/>
          <p:nvPr/>
        </p:nvSpPr>
        <p:spPr>
          <a:xfrm>
            <a:off x="5004048" y="6093296"/>
            <a:ext cx="4139952" cy="369332"/>
          </a:xfrm>
          <a:prstGeom prst="rect">
            <a:avLst/>
          </a:prstGeom>
          <a:noFill/>
        </p:spPr>
        <p:txBody>
          <a:bodyPr wrap="square" rtlCol="0">
            <a:spAutoFit/>
          </a:bodyPr>
          <a:lstStyle/>
          <a:p>
            <a:r>
              <a:rPr lang="uk-UA" b="1" i="1" dirty="0" smtClean="0">
                <a:solidFill>
                  <a:srgbClr val="A23C33"/>
                </a:solidFill>
                <a:latin typeface="+mj-lt"/>
              </a:rPr>
              <a:t>М. П. </a:t>
            </a:r>
            <a:r>
              <a:rPr lang="uk-UA" b="1" i="1" dirty="0">
                <a:solidFill>
                  <a:srgbClr val="A23C33"/>
                </a:solidFill>
                <a:latin typeface="+mj-lt"/>
              </a:rPr>
              <a:t>М</a:t>
            </a:r>
            <a:r>
              <a:rPr lang="uk-UA" b="1" i="1" dirty="0" smtClean="0">
                <a:solidFill>
                  <a:srgbClr val="A23C33"/>
                </a:solidFill>
                <a:latin typeface="+mj-lt"/>
              </a:rPr>
              <a:t>усоргський</a:t>
            </a:r>
            <a:endParaRPr lang="ru-RU" b="1" i="1" dirty="0">
              <a:solidFill>
                <a:srgbClr val="A23C33"/>
              </a:solidFill>
              <a:latin typeface="+mj-lt"/>
            </a:endParaRPr>
          </a:p>
        </p:txBody>
      </p:sp>
    </p:spTree>
    <p:extLst>
      <p:ext uri="{BB962C8B-B14F-4D97-AF65-F5344CB8AC3E}">
        <p14:creationId xmlns:p14="http://schemas.microsoft.com/office/powerpoint/2010/main" val="857017655"/>
      </p:ext>
    </p:extLst>
  </p:cSld>
  <p:clrMapOvr>
    <a:masterClrMapping/>
  </p:clrMapOvr>
  <mc:AlternateContent xmlns:mc="http://schemas.openxmlformats.org/markup-compatibility/2006">
    <mc:Choice xmlns:p14="http://schemas.microsoft.com/office/powerpoint/2010/main" Requires="p14">
      <p:transition spd="slow" p14:dur="1600">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араллакс">
  <a:themeElements>
    <a:clrScheme name="Фиолетовый">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Параллакс">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Параллакс">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3EFCB5F-34CF-4E00-B091-7127B5B4BD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TC103457496[[fn=Параллакс]]</Template>
  <TotalTime>0</TotalTime>
  <Words>823</Words>
  <Application>Microsoft Office PowerPoint</Application>
  <PresentationFormat>Экран (4:3)</PresentationFormat>
  <Paragraphs>86</Paragraphs>
  <Slides>27</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27</vt:i4>
      </vt:variant>
    </vt:vector>
  </HeadingPairs>
  <TitlesOfParts>
    <vt:vector size="33" baseType="lpstr">
      <vt:lpstr>Arial</vt:lpstr>
      <vt:lpstr>Calibri</vt:lpstr>
      <vt:lpstr>Corbel</vt:lpstr>
      <vt:lpstr>Georgia</vt:lpstr>
      <vt:lpstr>Wingdings</vt:lpstr>
      <vt:lpstr>Параллакс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2014-04-05T13:56:28Z</dcterms:created>
  <dcterms:modified xsi:type="dcterms:W3CDTF">2014-04-05T18:06:19Z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TC019648169991</vt:lpwstr>
  </property>
</Properties>
</file>