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57" r:id="rId5"/>
    <p:sldId id="258" r:id="rId6"/>
    <p:sldId id="263" r:id="rId7"/>
    <p:sldId id="265" r:id="rId8"/>
    <p:sldId id="266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8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0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0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8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9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7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9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2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3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0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742CA-05CE-41C6-9B0C-496DEDDB0BB3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1555-EE79-493C-9A89-89BF4A7F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4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9115" y="1455821"/>
            <a:ext cx="5558590" cy="3308684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C00000"/>
                </a:solidFill>
                <a:latin typeface="Georgia" panose="02040502050405020303" pitchFamily="18" charset="0"/>
              </a:rPr>
              <a:t>В ЦАРИНІ</a:t>
            </a:r>
          </a:p>
          <a:p>
            <a:r>
              <a:rPr lang="ru-RU" b="1" dirty="0" smtClean="0">
                <a:ln/>
                <a:solidFill>
                  <a:srgbClr val="C00000"/>
                </a:solidFill>
                <a:latin typeface="Georgia" panose="02040502050405020303" pitchFamily="18" charset="0"/>
              </a:rPr>
              <a:t> ГУЧНО-ТИХОЇ ЛУНИ</a:t>
            </a:r>
            <a:endParaRPr lang="ru-RU" b="1" dirty="0">
              <a:ln/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07" y="724651"/>
            <a:ext cx="2381250" cy="23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5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0516" y="156411"/>
            <a:ext cx="4944979" cy="92333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uk-UA" sz="5400" b="1" i="1" u="sng" dirty="0" smtClean="0">
                <a:solidFill>
                  <a:srgbClr val="912F46"/>
                </a:solidFill>
                <a:latin typeface="Georgia" panose="02040502050405020303" pitchFamily="18" charset="0"/>
              </a:rPr>
              <a:t>Підсумок</a:t>
            </a:r>
            <a:endParaRPr lang="ru-RU" sz="5400" b="1" i="1" u="sng" dirty="0">
              <a:solidFill>
                <a:srgbClr val="912F4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947" y="1227221"/>
            <a:ext cx="86988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Як називають силу звучання музики?</a:t>
            </a:r>
          </a:p>
          <a:p>
            <a:endParaRPr lang="uk-UA" sz="32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Які вам відомі динамічні відтінки?</a:t>
            </a:r>
          </a:p>
          <a:p>
            <a:endParaRPr lang="uk-UA" sz="32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Як називають поступові зміни гучності музики?</a:t>
            </a:r>
          </a:p>
          <a:p>
            <a:endParaRPr lang="uk-UA" sz="32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3 яким твором ознайомилися на </a:t>
            </a:r>
            <a:r>
              <a:rPr lang="uk-UA" sz="32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уроці</a:t>
            </a:r>
            <a:r>
              <a:rPr lang="uk-UA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?</a:t>
            </a:r>
            <a:endParaRPr lang="uk-UA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0" y="907381"/>
            <a:ext cx="571500" cy="9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0" y="2416342"/>
            <a:ext cx="571500" cy="9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3858776"/>
            <a:ext cx="571500" cy="95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5297598"/>
            <a:ext cx="571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747"/>
            <a:ext cx="5414211" cy="4668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2684" y="312821"/>
            <a:ext cx="6256421" cy="830997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uk-UA" sz="4800" dirty="0" smtClean="0">
                <a:solidFill>
                  <a:srgbClr val="912F46"/>
                </a:solidFill>
                <a:latin typeface="Georgia" panose="02040502050405020303" pitchFamily="18" charset="0"/>
              </a:rPr>
              <a:t>Граємо!!!</a:t>
            </a:r>
            <a:endParaRPr lang="ru-RU" sz="4800" dirty="0">
              <a:solidFill>
                <a:srgbClr val="912F46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5" y="1143818"/>
            <a:ext cx="3753853" cy="5425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8253" y="2358189"/>
            <a:ext cx="4217068" cy="14465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«Звуки в кошику»</a:t>
            </a:r>
            <a:endParaRPr lang="uk-UA" sz="4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7084" y="204537"/>
            <a:ext cx="6472990" cy="147988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36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Музичний словничок</a:t>
            </a:r>
            <a:endParaRPr lang="ru-RU" sz="36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442" y="2009274"/>
            <a:ext cx="8530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3600" b="1" i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Динаміка </a:t>
            </a: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— це сила, гучність музичного звучання. Вона є важливим елементом музичної мови.</a:t>
            </a:r>
            <a:endParaRPr lang="uk-UA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9" y="4871596"/>
            <a:ext cx="2381250" cy="17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1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011" y="385011"/>
            <a:ext cx="86025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Музика, як і людська мова, наповнена розмаїттям звукових відтінків.</a:t>
            </a:r>
          </a:p>
          <a:p>
            <a:r>
              <a:rPr lang="uk-UA" sz="3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Чим більше таких відтінків, тим вона виразніша.</a:t>
            </a:r>
          </a:p>
          <a:p>
            <a:r>
              <a:rPr lang="uk-UA" sz="3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Такі звукові відтінки називають динамічними.</a:t>
            </a:r>
          </a:p>
          <a:p>
            <a:endParaRPr lang="uk-UA" sz="36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3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</a:t>
            </a:r>
            <a:r>
              <a:rPr lang="uk-UA" sz="36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Динамічні відтінки — це своєрідні фарби, що розфарбовують музику у різні кольори</a:t>
            </a:r>
            <a:r>
              <a:rPr lang="uk-UA" sz="3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4" y="3862137"/>
            <a:ext cx="1347933" cy="11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3021" y="180474"/>
            <a:ext cx="582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Динамічні відтінки</a:t>
            </a:r>
            <a:endParaRPr 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020" y="709863"/>
            <a:ext cx="711066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4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f -  форте — </a:t>
            </a:r>
            <a:r>
              <a:rPr lang="ru-RU" sz="40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голосно</a:t>
            </a:r>
            <a:endParaRPr lang="ru-RU" sz="40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40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40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ff</a:t>
            </a:r>
            <a:r>
              <a:rPr lang="ru-RU" sz="4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— </a:t>
            </a:r>
            <a:r>
              <a:rPr lang="ru-RU" sz="40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фортисимо</a:t>
            </a:r>
            <a:r>
              <a:rPr lang="ru-RU" sz="4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— </a:t>
            </a:r>
            <a:r>
              <a:rPr lang="ru-RU" sz="40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дуже</a:t>
            </a:r>
            <a:r>
              <a:rPr lang="ru-RU" sz="4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голосно</a:t>
            </a:r>
            <a:endParaRPr lang="ru-RU" sz="40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40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4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 — </a:t>
            </a:r>
            <a:r>
              <a:rPr lang="ru-RU" sz="40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піано</a:t>
            </a:r>
            <a:r>
              <a:rPr lang="ru-RU" sz="4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— тихо</a:t>
            </a:r>
          </a:p>
          <a:p>
            <a:endParaRPr lang="ru-RU" sz="40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40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рр</a:t>
            </a:r>
            <a:r>
              <a:rPr lang="ru-RU" sz="4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— </a:t>
            </a:r>
            <a:r>
              <a:rPr lang="ru-RU" sz="40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піанісимо</a:t>
            </a:r>
            <a:r>
              <a:rPr lang="ru-RU" sz="4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— </a:t>
            </a:r>
            <a:r>
              <a:rPr lang="ru-RU" sz="40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дуже</a:t>
            </a:r>
            <a:r>
              <a:rPr lang="ru-RU" sz="4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тихо</a:t>
            </a:r>
            <a:endParaRPr lang="ru-RU" sz="40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3" y="5767639"/>
            <a:ext cx="1047750" cy="857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3" y="917543"/>
            <a:ext cx="1809750" cy="1238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2466473"/>
            <a:ext cx="1275348" cy="159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9" y="4371472"/>
            <a:ext cx="1042987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9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95" y="300789"/>
            <a:ext cx="8722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Динаміка може і поступово збільшуватися або зменшуватися</a:t>
            </a:r>
            <a:r>
              <a:rPr lang="ru-RU" sz="24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. </a:t>
            </a:r>
            <a:r>
              <a:rPr lang="uk-UA" sz="24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Такий поступовий перехід від </a:t>
            </a:r>
            <a:r>
              <a:rPr lang="en-US" sz="24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f </a:t>
            </a:r>
            <a:r>
              <a:rPr lang="ru-RU" sz="24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до р і </a:t>
            </a:r>
            <a:r>
              <a:rPr lang="uk-UA" sz="24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навпаки називають </a:t>
            </a:r>
            <a:r>
              <a:rPr lang="ru-RU" sz="24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крещендо та </a:t>
            </a:r>
            <a:r>
              <a:rPr lang="uk-UA" sz="24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димінуендо.</a:t>
            </a:r>
            <a:endParaRPr lang="uk-UA" sz="2400" b="1" i="1" dirty="0">
              <a:solidFill>
                <a:srgbClr val="912F46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1799136"/>
            <a:ext cx="4515480" cy="1238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82" y="4546851"/>
            <a:ext cx="5068007" cy="118126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29200" y="1780674"/>
            <a:ext cx="2526632" cy="4255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041232" y="2213811"/>
            <a:ext cx="2502568" cy="3988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85800" y="4463716"/>
            <a:ext cx="2767263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97832" y="4920916"/>
            <a:ext cx="2683042" cy="481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0175" y="3010410"/>
            <a:ext cx="356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Крещендо</a:t>
            </a:r>
            <a:endParaRPr lang="ru-RU" sz="3200" b="1" i="1" dirty="0">
              <a:solidFill>
                <a:srgbClr val="912F46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042" y="5823284"/>
            <a:ext cx="3212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err="1" smtClean="0">
                <a:solidFill>
                  <a:srgbClr val="912F46"/>
                </a:solidFill>
                <a:latin typeface="Georgia" panose="02040502050405020303" pitchFamily="18" charset="0"/>
              </a:rPr>
              <a:t>Дімінуендо</a:t>
            </a:r>
            <a:endParaRPr lang="ru-RU" sz="3200" b="1" i="1" dirty="0">
              <a:solidFill>
                <a:srgbClr val="912F46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947" y="2033337"/>
            <a:ext cx="457200" cy="385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52085" y="2000279"/>
            <a:ext cx="601579" cy="427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093" y="4692316"/>
            <a:ext cx="418392" cy="4121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96653" y="4752474"/>
            <a:ext cx="445168" cy="505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1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484" y="397042"/>
            <a:ext cx="5787190" cy="193899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Слухання п’єс</a:t>
            </a:r>
            <a:r>
              <a:rPr lang="ru-RU" sz="4000" b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и</a:t>
            </a:r>
            <a:endParaRPr lang="en-US" sz="4000" b="1" dirty="0" smtClean="0">
              <a:solidFill>
                <a:srgbClr val="912F46"/>
              </a:solidFill>
              <a:latin typeface="Georgia" panose="02040502050405020303" pitchFamily="18" charset="0"/>
            </a:endParaRPr>
          </a:p>
          <a:p>
            <a:r>
              <a:rPr lang="ru-RU" sz="4000" b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 С. </a:t>
            </a:r>
            <a:r>
              <a:rPr lang="ru-RU" sz="4000" b="1" dirty="0" err="1" smtClean="0">
                <a:solidFill>
                  <a:srgbClr val="912F46"/>
                </a:solidFill>
                <a:latin typeface="Georgia" panose="02040502050405020303" pitchFamily="18" charset="0"/>
              </a:rPr>
              <a:t>Майкапара</a:t>
            </a:r>
            <a:r>
              <a:rPr lang="ru-RU" sz="4000" b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 «Луна в горах».</a:t>
            </a:r>
            <a:endParaRPr lang="ru-RU" sz="4000" b="1" dirty="0">
              <a:solidFill>
                <a:srgbClr val="912F46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116" y="0"/>
            <a:ext cx="2622884" cy="344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27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0441" y="385009"/>
            <a:ext cx="4042611" cy="215365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Муз. І. </a:t>
            </a:r>
            <a:r>
              <a:rPr lang="ru-RU" sz="3200" b="1" i="1" dirty="0" err="1" smtClean="0">
                <a:solidFill>
                  <a:srgbClr val="912F46"/>
                </a:solidFill>
                <a:latin typeface="Georgia" panose="02040502050405020303" pitchFamily="18" charset="0"/>
              </a:rPr>
              <a:t>Асєєв</a:t>
            </a:r>
            <a:r>
              <a:rPr lang="uk-UA" sz="32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а</a:t>
            </a:r>
            <a:r>
              <a:rPr lang="ru-RU" sz="32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, сл. А. </a:t>
            </a:r>
            <a:r>
              <a:rPr lang="ru-RU" sz="3200" b="1" i="1" dirty="0" err="1" smtClean="0">
                <a:solidFill>
                  <a:srgbClr val="912F46"/>
                </a:solidFill>
                <a:latin typeface="Georgia" panose="02040502050405020303" pitchFamily="18" charset="0"/>
              </a:rPr>
              <a:t>Барто</a:t>
            </a:r>
            <a:endParaRPr lang="ru-RU" sz="3200" b="1" i="1" dirty="0" smtClean="0">
              <a:solidFill>
                <a:srgbClr val="912F46"/>
              </a:solidFill>
              <a:latin typeface="Georgia" panose="02040502050405020303" pitchFamily="18" charset="0"/>
            </a:endParaRPr>
          </a:p>
          <a:p>
            <a:r>
              <a:rPr lang="ru-RU" sz="32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«</a:t>
            </a:r>
            <a:r>
              <a:rPr lang="ru-RU" sz="3200" b="1" i="1" dirty="0" err="1" smtClean="0">
                <a:solidFill>
                  <a:srgbClr val="912F46"/>
                </a:solidFill>
                <a:latin typeface="Georgia" panose="02040502050405020303" pitchFamily="18" charset="0"/>
              </a:rPr>
              <a:t>Гра</a:t>
            </a:r>
            <a:r>
              <a:rPr lang="ru-RU" sz="3200" b="1" i="1" dirty="0" smtClean="0">
                <a:solidFill>
                  <a:srgbClr val="912F46"/>
                </a:solidFill>
                <a:latin typeface="Georgia" panose="02040502050405020303" pitchFamily="18" charset="0"/>
              </a:rPr>
              <a:t> в слова».</a:t>
            </a:r>
            <a:endParaRPr lang="ru-RU" sz="3200" b="1" i="1" dirty="0">
              <a:solidFill>
                <a:srgbClr val="912F46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0" y="1847535"/>
            <a:ext cx="4114801" cy="396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579" y="3260558"/>
            <a:ext cx="3970421" cy="359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8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155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2014-04-07T08:44:47Z</dcterms:created>
  <dcterms:modified xsi:type="dcterms:W3CDTF">2014-04-07T11:19:03Z</dcterms:modified>
</cp:coreProperties>
</file>