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57" r:id="rId7"/>
    <p:sldId id="265" r:id="rId8"/>
    <p:sldId id="258" r:id="rId9"/>
    <p:sldId id="263" r:id="rId10"/>
    <p:sldId id="264" r:id="rId11"/>
    <p:sldId id="268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533400" y="214290"/>
            <a:ext cx="7851648" cy="2286016"/>
          </a:xfrm>
        </p:spPr>
        <p:txBody>
          <a:bodyPr>
            <a:noAutofit/>
          </a:bodyPr>
          <a:lstStyle/>
          <a:p>
            <a:pPr algn="ctr"/>
            <a:r>
              <a:rPr lang="uk-UA" sz="5400" dirty="0" smtClean="0"/>
              <a:t>Традиційна обробка народної інструментальної музики</a:t>
            </a:r>
            <a:endParaRPr lang="ru-RU" sz="5400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214282" y="3228536"/>
            <a:ext cx="8715436" cy="1752600"/>
          </a:xfrm>
        </p:spPr>
        <p:txBody>
          <a:bodyPr>
            <a:normAutofit lnSpcReduction="10000"/>
          </a:bodyPr>
          <a:lstStyle/>
          <a:p>
            <a:pPr algn="ctr"/>
            <a:endParaRPr lang="uk-UA" sz="5400" b="1" dirty="0" smtClean="0">
              <a:solidFill>
                <a:srgbClr val="92D050"/>
              </a:solidFill>
            </a:endParaRPr>
          </a:p>
          <a:p>
            <a:pPr algn="ctr"/>
            <a:r>
              <a:rPr lang="uk-UA" sz="5400" b="1" dirty="0" smtClean="0">
                <a:solidFill>
                  <a:srgbClr val="92D050"/>
                </a:solidFill>
              </a:rPr>
              <a:t>Запрошуємо у подорож</a:t>
            </a:r>
            <a:endParaRPr lang="ru-RU" sz="54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00132"/>
          </a:xfrm>
        </p:spPr>
        <p:txBody>
          <a:bodyPr/>
          <a:lstStyle/>
          <a:p>
            <a:pPr algn="ctr"/>
            <a:r>
              <a:rPr lang="uk-UA" b="1" dirty="0" smtClean="0"/>
              <a:t>Слухаємо музику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Вірменська</a:t>
            </a:r>
            <a:r>
              <a:rPr lang="ru-RU" b="1" dirty="0" smtClean="0"/>
              <a:t> народна </a:t>
            </a:r>
            <a:r>
              <a:rPr lang="ru-RU" b="1" dirty="0" err="1" smtClean="0"/>
              <a:t>пісня</a:t>
            </a:r>
            <a:r>
              <a:rPr lang="ru-RU" b="1" dirty="0" smtClean="0"/>
              <a:t> у </a:t>
            </a:r>
            <a:r>
              <a:rPr lang="ru-RU" b="1" dirty="0" err="1" smtClean="0"/>
              <a:t>виконанні</a:t>
            </a:r>
            <a:r>
              <a:rPr lang="ru-RU" b="1" dirty="0" smtClean="0"/>
              <a:t> Дж. </a:t>
            </a:r>
            <a:r>
              <a:rPr lang="ru-RU" b="1" dirty="0" err="1" smtClean="0"/>
              <a:t>Гаспаряна</a:t>
            </a:r>
            <a:r>
              <a:rPr lang="ru-RU" b="1" dirty="0" smtClean="0"/>
              <a:t> </a:t>
            </a:r>
            <a:r>
              <a:rPr lang="ru-RU" b="1" dirty="0" smtClean="0"/>
              <a:t>(</a:t>
            </a:r>
            <a:r>
              <a:rPr lang="ru-RU" b="1" dirty="0" err="1" smtClean="0"/>
              <a:t>дудук</a:t>
            </a:r>
            <a:r>
              <a:rPr lang="ru-RU" b="1" dirty="0" smtClean="0"/>
              <a:t>).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В. </a:t>
            </a:r>
            <a:r>
              <a:rPr lang="ru-RU" b="1" dirty="0" err="1" smtClean="0"/>
              <a:t>Мей</a:t>
            </a:r>
            <a:r>
              <a:rPr lang="ru-RU" b="1" dirty="0" smtClean="0"/>
              <a:t> (скрипка) </a:t>
            </a:r>
            <a:r>
              <a:rPr lang="ru-RU" b="1" dirty="0" err="1" smtClean="0"/>
              <a:t>і</a:t>
            </a:r>
            <a:r>
              <a:rPr lang="ru-RU" b="1" dirty="0" smtClean="0"/>
              <a:t> Дж. </a:t>
            </a:r>
            <a:r>
              <a:rPr lang="ru-RU" b="1" dirty="0" err="1" smtClean="0"/>
              <a:t>Гаспарян</a:t>
            </a:r>
            <a:r>
              <a:rPr lang="ru-RU" b="1" dirty="0" smtClean="0"/>
              <a:t> (</a:t>
            </a:r>
            <a:r>
              <a:rPr lang="ru-RU" b="1" dirty="0" err="1" smtClean="0"/>
              <a:t>дудук</a:t>
            </a:r>
            <a:r>
              <a:rPr lang="ru-RU" b="1" dirty="0" smtClean="0"/>
              <a:t>). </a:t>
            </a:r>
            <a:r>
              <a:rPr lang="ru-RU" b="1" dirty="0" err="1" smtClean="0"/>
              <a:t>Попурі</a:t>
            </a:r>
            <a:r>
              <a:rPr lang="ru-RU" b="1" dirty="0" smtClean="0"/>
              <a:t> </a:t>
            </a:r>
            <a:r>
              <a:rPr lang="ru-RU" b="1" dirty="0" smtClean="0"/>
              <a:t>на  </a:t>
            </a:r>
            <a:r>
              <a:rPr lang="ru-RU" b="1" dirty="0" err="1" smtClean="0"/>
              <a:t>мелодії</a:t>
            </a:r>
            <a:r>
              <a:rPr lang="ru-RU" b="1" dirty="0" smtClean="0"/>
              <a:t> </a:t>
            </a:r>
            <a:r>
              <a:rPr lang="ru-RU" b="1" dirty="0" err="1" smtClean="0"/>
              <a:t>класичних</a:t>
            </a:r>
            <a:r>
              <a:rPr lang="ru-RU" b="1" dirty="0" smtClean="0"/>
              <a:t> </a:t>
            </a:r>
            <a:r>
              <a:rPr lang="ru-RU" b="1" dirty="0" err="1" smtClean="0"/>
              <a:t>творів</a:t>
            </a:r>
            <a:r>
              <a:rPr lang="ru-RU" b="1" dirty="0" smtClean="0"/>
              <a:t>.</a:t>
            </a:r>
            <a:endParaRPr lang="ru-RU" dirty="0"/>
          </a:p>
        </p:txBody>
      </p:sp>
      <p:pic>
        <p:nvPicPr>
          <p:cNvPr id="7171" name="Picture 3" descr="C:\Documents and Settings\Виктор\Рабочий стол\Новая папка\ультур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1983" y="4326466"/>
            <a:ext cx="3494859" cy="23172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Виктор\Рабочий стол\Новая папка (2)\калин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6362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858312" cy="1357298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 smtClean="0">
                <a:solidFill>
                  <a:schemeClr val="accent1">
                    <a:lumMod val="75000"/>
                  </a:schemeClr>
                </a:solidFill>
              </a:rPr>
              <a:t>Повторюємо   </a:t>
            </a:r>
            <a:r>
              <a:rPr lang="uk-UA" sz="5400" b="1" dirty="0" smtClean="0">
                <a:solidFill>
                  <a:schemeClr val="accent1">
                    <a:lumMod val="75000"/>
                  </a:schemeClr>
                </a:solidFill>
              </a:rPr>
              <a:t>пісню </a:t>
            </a:r>
            <a:endParaRPr lang="ru-RU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5211763"/>
          </a:xfrm>
        </p:spPr>
        <p:txBody>
          <a:bodyPr/>
          <a:lstStyle/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r>
              <a:rPr lang="uk-UA" dirty="0" smtClean="0"/>
              <a:t> </a:t>
            </a:r>
            <a:r>
              <a:rPr lang="uk-UA" dirty="0" smtClean="0">
                <a:solidFill>
                  <a:srgbClr val="FFFF00"/>
                </a:solidFill>
              </a:rPr>
              <a:t>музика  Р. Квінти</a:t>
            </a:r>
          </a:p>
          <a:p>
            <a:pPr algn="ctr">
              <a:buNone/>
            </a:pPr>
            <a:r>
              <a:rPr lang="uk-UA" dirty="0" smtClean="0">
                <a:solidFill>
                  <a:srgbClr val="FFFF00"/>
                </a:solidFill>
              </a:rPr>
              <a:t>Слова В. </a:t>
            </a:r>
            <a:r>
              <a:rPr lang="uk-UA" dirty="0" err="1" smtClean="0">
                <a:solidFill>
                  <a:srgbClr val="FFFF00"/>
                </a:solidFill>
              </a:rPr>
              <a:t>Куровського</a:t>
            </a:r>
            <a:endParaRPr lang="uk-UA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uk-UA" sz="6000" b="1" dirty="0" smtClean="0">
                <a:solidFill>
                  <a:srgbClr val="C00000"/>
                </a:solidFill>
              </a:rPr>
              <a:t> </a:t>
            </a:r>
            <a:r>
              <a:rPr lang="uk-UA" sz="6000" b="1" dirty="0" err="1" smtClean="0">
                <a:solidFill>
                  <a:srgbClr val="C00000"/>
                </a:solidFill>
              </a:rPr>
              <a:t>“Одна</a:t>
            </a:r>
            <a:r>
              <a:rPr lang="uk-UA" sz="6000" b="1" dirty="0" smtClean="0">
                <a:solidFill>
                  <a:srgbClr val="C00000"/>
                </a:solidFill>
              </a:rPr>
              <a:t> </a:t>
            </a:r>
            <a:r>
              <a:rPr lang="uk-UA" sz="6000" b="1" dirty="0" err="1" smtClean="0">
                <a:solidFill>
                  <a:srgbClr val="C00000"/>
                </a:solidFill>
              </a:rPr>
              <a:t>калина”</a:t>
            </a:r>
            <a:endParaRPr lang="ru-RU" sz="6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b="1" dirty="0" smtClean="0"/>
              <a:t>Домашнє завдання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</a:p>
          <a:p>
            <a:pPr algn="ctr">
              <a:buNone/>
            </a:pPr>
            <a:r>
              <a:rPr lang="uk-UA" sz="3600" b="1" dirty="0" smtClean="0">
                <a:solidFill>
                  <a:schemeClr val="accent6">
                    <a:lumMod val="75000"/>
                  </a:schemeClr>
                </a:solidFill>
              </a:rPr>
              <a:t>Здійснити віртуальну подорож по </a:t>
            </a:r>
            <a:r>
              <a:rPr lang="uk-UA" sz="3600" b="1" dirty="0" smtClean="0">
                <a:solidFill>
                  <a:schemeClr val="accent6">
                    <a:lumMod val="75000"/>
                  </a:schemeClr>
                </a:solidFill>
              </a:rPr>
              <a:t>В</a:t>
            </a:r>
            <a:r>
              <a:rPr lang="uk-UA" sz="3600" b="1" dirty="0" smtClean="0">
                <a:solidFill>
                  <a:schemeClr val="accent6">
                    <a:lumMod val="75000"/>
                  </a:schemeClr>
                </a:solidFill>
              </a:rPr>
              <a:t>ірменії. Познайомитися з культурною спадщиною цієї країни</a:t>
            </a:r>
            <a:endParaRPr lang="ru-RU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357166"/>
            <a:ext cx="8858312" cy="1071570"/>
          </a:xfrm>
        </p:spPr>
        <p:txBody>
          <a:bodyPr/>
          <a:lstStyle/>
          <a:p>
            <a:pPr algn="ctr"/>
            <a:r>
              <a:rPr lang="uk-UA" dirty="0" smtClean="0"/>
              <a:t>Подорож до </a:t>
            </a:r>
            <a:r>
              <a:rPr lang="uk-UA" dirty="0" smtClean="0"/>
              <a:t>В</a:t>
            </a:r>
            <a:r>
              <a:rPr lang="uk-UA" dirty="0" smtClean="0"/>
              <a:t>ірменії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2214554"/>
            <a:ext cx="3643338" cy="4500594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/>
              <a:t>Ми </a:t>
            </a:r>
            <a:r>
              <a:rPr lang="ru-RU" sz="4000" dirty="0" err="1" smtClean="0"/>
              <a:t>мандруємо</a:t>
            </a:r>
            <a:r>
              <a:rPr lang="ru-RU" sz="4000" dirty="0" smtClean="0"/>
              <a:t> у </a:t>
            </a:r>
            <a:r>
              <a:rPr lang="ru-RU" sz="4000" dirty="0" err="1" smtClean="0"/>
              <a:t>південну</a:t>
            </a:r>
            <a:r>
              <a:rPr lang="ru-RU" sz="4000" dirty="0" smtClean="0"/>
              <a:t> </a:t>
            </a:r>
            <a:r>
              <a:rPr lang="ru-RU" sz="4000" dirty="0" err="1" smtClean="0"/>
              <a:t>частину</a:t>
            </a:r>
            <a:r>
              <a:rPr lang="ru-RU" sz="4000" dirty="0" smtClean="0"/>
              <a:t> </a:t>
            </a:r>
            <a:r>
              <a:rPr lang="ru-RU" sz="4000" dirty="0" err="1" smtClean="0"/>
              <a:t>Закавказзя</a:t>
            </a:r>
            <a:r>
              <a:rPr lang="ru-RU" sz="4000" dirty="0" smtClean="0"/>
              <a:t>, де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розташована</a:t>
            </a:r>
            <a:r>
              <a:rPr lang="ru-RU" sz="4000" dirty="0" smtClean="0"/>
              <a:t> </a:t>
            </a:r>
            <a:r>
              <a:rPr lang="ru-RU" sz="4000" dirty="0" err="1" smtClean="0"/>
              <a:t>Вірменія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pic>
        <p:nvPicPr>
          <p:cNvPr id="1027" name="Picture 3" descr="C:\Documents and Settings\Виктор\Рабочий стол\Новая папка\карт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2000240"/>
            <a:ext cx="4698626" cy="41481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786874" cy="2286016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 smtClean="0"/>
              <a:t>Серед</a:t>
            </a:r>
            <a:r>
              <a:rPr lang="ru-RU" sz="3200" dirty="0" smtClean="0"/>
              <a:t> </a:t>
            </a:r>
            <a:r>
              <a:rPr lang="ru-RU" sz="3200" dirty="0" err="1" smtClean="0"/>
              <a:t>пам’яток</a:t>
            </a:r>
            <a:r>
              <a:rPr lang="ru-RU" sz="3200" dirty="0" smtClean="0"/>
              <a:t> </a:t>
            </a:r>
            <a:r>
              <a:rPr lang="ru-RU" sz="3200" dirty="0" err="1" smtClean="0"/>
              <a:t>культури</a:t>
            </a:r>
            <a:r>
              <a:rPr lang="ru-RU" sz="3200" dirty="0" smtClean="0"/>
              <a:t> </a:t>
            </a:r>
            <a:r>
              <a:rPr lang="ru-RU" sz="3200" dirty="0" err="1" smtClean="0"/>
              <a:t>Вірменії</a:t>
            </a:r>
            <a:r>
              <a:rPr lang="ru-RU" sz="3200" dirty="0" smtClean="0"/>
              <a:t> — </a:t>
            </a:r>
            <a:r>
              <a:rPr lang="ru-RU" sz="3200" dirty="0" err="1" smtClean="0"/>
              <a:t>старовинні</a:t>
            </a:r>
            <a:r>
              <a:rPr lang="ru-RU" sz="3200" dirty="0" smtClean="0"/>
              <a:t> фрески</a:t>
            </a:r>
            <a:r>
              <a:rPr lang="ru-RU" sz="3200" dirty="0" smtClean="0"/>
              <a:t>, </a:t>
            </a:r>
            <a:r>
              <a:rPr lang="ru-RU" sz="3200" dirty="0" err="1" smtClean="0"/>
              <a:t>керамічні</a:t>
            </a:r>
            <a:r>
              <a:rPr lang="ru-RU" sz="3200" dirty="0" smtClean="0"/>
              <a:t> </a:t>
            </a:r>
            <a:r>
              <a:rPr lang="ru-RU" sz="3200" dirty="0" err="1" smtClean="0"/>
              <a:t>вироби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розписом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гравюрою, </a:t>
            </a:r>
            <a:r>
              <a:rPr lang="ru-RU" sz="3200" dirty="0" err="1" smtClean="0"/>
              <a:t>чудові</a:t>
            </a:r>
            <a:r>
              <a:rPr lang="ru-RU" sz="3200" dirty="0" smtClean="0"/>
              <a:t> </a:t>
            </a:r>
            <a:r>
              <a:rPr lang="ru-RU" sz="3200" dirty="0" err="1" smtClean="0"/>
              <a:t>християнські</a:t>
            </a:r>
            <a:r>
              <a:rPr lang="ru-RU" sz="3200" dirty="0" smtClean="0"/>
              <a:t> </a:t>
            </a:r>
            <a:r>
              <a:rPr lang="ru-RU" sz="3200" dirty="0" err="1" smtClean="0"/>
              <a:t>базиліки</a:t>
            </a:r>
            <a:r>
              <a:rPr lang="ru-RU" sz="3200" dirty="0" smtClean="0"/>
              <a:t>, </a:t>
            </a:r>
            <a:r>
              <a:rPr lang="ru-RU" sz="3200" dirty="0" err="1" smtClean="0"/>
              <a:t>старовинна</a:t>
            </a:r>
            <a:r>
              <a:rPr lang="ru-RU" sz="3200" dirty="0" smtClean="0"/>
              <a:t> </a:t>
            </a:r>
            <a:r>
              <a:rPr lang="ru-RU" sz="3200" dirty="0" err="1" smtClean="0"/>
              <a:t>архітектура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 smtClean="0"/>
              <a:t>А </a:t>
            </a:r>
            <a:r>
              <a:rPr lang="ru-RU" sz="3200" dirty="0" err="1" smtClean="0"/>
              <a:t>скільки</a:t>
            </a:r>
            <a:r>
              <a:rPr lang="ru-RU" sz="3200" dirty="0" smtClean="0"/>
              <a:t> </a:t>
            </a:r>
            <a:r>
              <a:rPr lang="ru-RU" sz="3200" dirty="0" err="1" smtClean="0"/>
              <a:t>діячів</a:t>
            </a:r>
            <a:r>
              <a:rPr lang="ru-RU" sz="3200" dirty="0" smtClean="0"/>
              <a:t> </a:t>
            </a:r>
            <a:r>
              <a:rPr lang="ru-RU" sz="3200" dirty="0" err="1" smtClean="0"/>
              <a:t>культури</a:t>
            </a:r>
            <a:r>
              <a:rPr lang="ru-RU" sz="3200" dirty="0" smtClean="0"/>
              <a:t> прославляли </a:t>
            </a:r>
            <a:r>
              <a:rPr lang="ru-RU" sz="3200" dirty="0" err="1" smtClean="0"/>
              <a:t>цей</a:t>
            </a:r>
            <a:r>
              <a:rPr lang="ru-RU" sz="3200" dirty="0" smtClean="0"/>
              <a:t> край!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C:\Documents and Settings\Виктор\Рабочий стол\Новая папка\природ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00306"/>
            <a:ext cx="2575082" cy="1928826"/>
          </a:xfrm>
          <a:prstGeom prst="rect">
            <a:avLst/>
          </a:prstGeom>
          <a:noFill/>
        </p:spPr>
      </p:pic>
      <p:pic>
        <p:nvPicPr>
          <p:cNvPr id="2050" name="Picture 2" descr="C:\Documents and Settings\Виктор\Рабочий стол\Новая папка\памятники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3988" y="3896316"/>
            <a:ext cx="2693698" cy="2104452"/>
          </a:xfrm>
          <a:prstGeom prst="rect">
            <a:avLst/>
          </a:prstGeom>
          <a:noFill/>
        </p:spPr>
      </p:pic>
      <p:pic>
        <p:nvPicPr>
          <p:cNvPr id="2051" name="Picture 3" descr="C:\Documents and Settings\Виктор\Рабочий стол\Новая папка\ультур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09" y="4500570"/>
            <a:ext cx="3275355" cy="2171703"/>
          </a:xfrm>
          <a:prstGeom prst="rect">
            <a:avLst/>
          </a:prstGeom>
          <a:noFill/>
        </p:spPr>
      </p:pic>
      <p:pic>
        <p:nvPicPr>
          <p:cNvPr id="2052" name="Picture 4" descr="C:\Documents and Settings\Виктор\Рабочий стол\Новая папка\культур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25136" y="2500306"/>
            <a:ext cx="3156952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Арам </a:t>
            </a:r>
            <a:r>
              <a:rPr lang="uk-UA" dirty="0" err="1" smtClean="0"/>
              <a:t>Хачатурян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929058" y="1071546"/>
            <a:ext cx="5214942" cy="542928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Арам </a:t>
            </a:r>
            <a:r>
              <a:rPr lang="ru-RU" b="1" dirty="0" err="1" smtClean="0"/>
              <a:t>Ілліч</a:t>
            </a:r>
            <a:r>
              <a:rPr lang="ru-RU" b="1" dirty="0" smtClean="0"/>
              <a:t> Хачатурян</a:t>
            </a:r>
          </a:p>
          <a:p>
            <a:pPr>
              <a:buNone/>
            </a:pP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err="1" smtClean="0"/>
              <a:t>вірменський</a:t>
            </a:r>
            <a:r>
              <a:rPr lang="ru-RU" dirty="0" smtClean="0"/>
              <a:t> композитор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err="1" smtClean="0"/>
              <a:t>диригент</a:t>
            </a:r>
            <a:r>
              <a:rPr lang="ru-RU" dirty="0" smtClean="0"/>
              <a:t>, педагог.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тво</a:t>
            </a:r>
            <a:r>
              <a:rPr lang="ru-RU" dirty="0" smtClean="0"/>
              <a:t>-</a:t>
            </a:r>
          </a:p>
          <a:p>
            <a:pPr>
              <a:buNone/>
            </a:pPr>
            <a:r>
              <a:rPr lang="ru-RU" dirty="0" err="1" smtClean="0"/>
              <a:t>рів</a:t>
            </a:r>
            <a:r>
              <a:rPr lang="ru-RU" dirty="0" smtClean="0"/>
              <a:t> — </a:t>
            </a:r>
            <a:r>
              <a:rPr lang="ru-RU" dirty="0" err="1" smtClean="0"/>
              <a:t>балети</a:t>
            </a:r>
            <a:r>
              <a:rPr lang="ru-RU" dirty="0" smtClean="0"/>
              <a:t> «</a:t>
            </a:r>
            <a:r>
              <a:rPr lang="ru-RU" dirty="0" err="1" smtClean="0"/>
              <a:t>Щастя</a:t>
            </a:r>
            <a:r>
              <a:rPr lang="ru-RU" dirty="0" smtClean="0"/>
              <a:t>», «</a:t>
            </a:r>
            <a:r>
              <a:rPr lang="ru-RU" dirty="0" err="1" smtClean="0"/>
              <a:t>Гаяне</a:t>
            </a:r>
            <a:r>
              <a:rPr lang="ru-RU" dirty="0" smtClean="0"/>
              <a:t>»,</a:t>
            </a:r>
          </a:p>
          <a:p>
            <a:pPr>
              <a:buNone/>
            </a:pPr>
            <a:r>
              <a:rPr lang="ru-RU" dirty="0" smtClean="0"/>
              <a:t>«Спартак», </a:t>
            </a:r>
            <a:r>
              <a:rPr lang="ru-RU" dirty="0" err="1" smtClean="0"/>
              <a:t>симфонії</a:t>
            </a:r>
            <a:r>
              <a:rPr lang="ru-RU" dirty="0" smtClean="0"/>
              <a:t>, </a:t>
            </a:r>
            <a:r>
              <a:rPr lang="ru-RU" dirty="0" err="1" smtClean="0"/>
              <a:t>поеми</a:t>
            </a:r>
            <a:r>
              <a:rPr lang="ru-RU" dirty="0" smtClean="0"/>
              <a:t>, </a:t>
            </a:r>
          </a:p>
          <a:p>
            <a:pPr>
              <a:buNone/>
            </a:pPr>
            <a:r>
              <a:rPr lang="ru-RU" dirty="0" err="1" smtClean="0"/>
              <a:t>увертюри</a:t>
            </a:r>
            <a:r>
              <a:rPr lang="ru-RU" dirty="0" smtClean="0"/>
              <a:t>, твори для </a:t>
            </a:r>
            <a:r>
              <a:rPr lang="ru-RU" dirty="0" err="1" smtClean="0"/>
              <a:t>духових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інструментів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вокальні</a:t>
            </a:r>
            <a:r>
              <a:rPr lang="ru-RU" dirty="0" smtClean="0"/>
              <a:t> </a:t>
            </a:r>
            <a:r>
              <a:rPr lang="ru-RU" dirty="0" err="1" smtClean="0"/>
              <a:t>композиції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Балет «</a:t>
            </a:r>
            <a:r>
              <a:rPr lang="ru-RU" dirty="0" err="1" smtClean="0"/>
              <a:t>Гаяне</a:t>
            </a:r>
            <a:r>
              <a:rPr lang="ru-RU" dirty="0" smtClean="0"/>
              <a:t>», написаний на </a:t>
            </a:r>
            <a:r>
              <a:rPr lang="ru-RU" dirty="0" err="1" smtClean="0"/>
              <a:t>лі</a:t>
            </a:r>
            <a:r>
              <a:rPr lang="ru-RU" dirty="0" smtClean="0"/>
              <a:t>-</a:t>
            </a:r>
          </a:p>
          <a:p>
            <a:pPr>
              <a:buNone/>
            </a:pPr>
            <a:r>
              <a:rPr lang="ru-RU" dirty="0" err="1" smtClean="0"/>
              <a:t>брето</a:t>
            </a:r>
            <a:r>
              <a:rPr lang="ru-RU" dirty="0" smtClean="0"/>
              <a:t> Б. </a:t>
            </a:r>
            <a:r>
              <a:rPr lang="ru-RU" dirty="0" err="1" smtClean="0"/>
              <a:t>Плетньова</a:t>
            </a:r>
            <a:r>
              <a:rPr lang="ru-RU" dirty="0" smtClean="0"/>
              <a:t>, — один </a:t>
            </a:r>
            <a:r>
              <a:rPr lang="ru-RU" dirty="0" err="1" smtClean="0"/>
              <a:t>із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кращих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 А. Хачатуряна.</a:t>
            </a:r>
            <a:endParaRPr lang="ru-RU" dirty="0"/>
          </a:p>
        </p:txBody>
      </p:sp>
      <p:pic>
        <p:nvPicPr>
          <p:cNvPr id="3074" name="Picture 2" descr="C:\Documents and Settings\Виктор\Рабочий стол\Новая папка\хачатуря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00" y="1357298"/>
            <a:ext cx="3740482" cy="42368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714356"/>
            <a:ext cx="7851648" cy="928694"/>
          </a:xfrm>
        </p:spPr>
        <p:txBody>
          <a:bodyPr/>
          <a:lstStyle/>
          <a:p>
            <a:pPr algn="ctr"/>
            <a:r>
              <a:rPr lang="uk-UA" dirty="0" smtClean="0"/>
              <a:t>Слухаємо музику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2071678"/>
            <a:ext cx="8858312" cy="4143404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 smtClean="0">
                <a:solidFill>
                  <a:srgbClr val="00B050"/>
                </a:solidFill>
              </a:rPr>
              <a:t>А. Хачатурян. 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Лезгинка </a:t>
            </a:r>
            <a:r>
              <a:rPr lang="ru-RU" sz="4400" b="1" dirty="0" err="1" smtClean="0">
                <a:solidFill>
                  <a:schemeClr val="accent1">
                    <a:lumMod val="50000"/>
                  </a:schemeClr>
                </a:solidFill>
              </a:rPr>
              <a:t>з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 балету «</a:t>
            </a:r>
            <a:r>
              <a:rPr lang="ru-RU" sz="4400" b="1" dirty="0" err="1" smtClean="0">
                <a:solidFill>
                  <a:schemeClr val="accent1">
                    <a:lumMod val="50000"/>
                  </a:schemeClr>
                </a:solidFill>
              </a:rPr>
              <a:t>Гаяне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» у </a:t>
            </a:r>
            <a:r>
              <a:rPr lang="ru-RU" sz="4400" b="1" dirty="0" err="1" smtClean="0">
                <a:solidFill>
                  <a:schemeClr val="accent1">
                    <a:lumMod val="50000"/>
                  </a:schemeClr>
                </a:solidFill>
              </a:rPr>
              <a:t>виконанні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400" b="1" dirty="0" err="1" smtClean="0">
                <a:solidFill>
                  <a:schemeClr val="accent1">
                    <a:lumMod val="50000"/>
                  </a:schemeClr>
                </a:solidFill>
              </a:rPr>
              <a:t>Лондонського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400" b="1" dirty="0" err="1" smtClean="0">
                <a:solidFill>
                  <a:schemeClr val="accent1">
                    <a:lumMod val="50000"/>
                  </a:schemeClr>
                </a:solidFill>
              </a:rPr>
              <a:t>симфонічного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 оркестру (1976 р., </a:t>
            </a:r>
            <a:r>
              <a:rPr lang="ru-RU" sz="4400" b="1" dirty="0" err="1" smtClean="0">
                <a:solidFill>
                  <a:schemeClr val="accent1">
                    <a:lumMod val="50000"/>
                  </a:schemeClr>
                </a:solidFill>
              </a:rPr>
              <a:t>диригент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 –</a:t>
            </a:r>
          </a:p>
          <a:p>
            <a:pPr algn="ctr"/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. Хачатурян).</a:t>
            </a:r>
            <a:endParaRPr lang="ru-RU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858312" cy="285749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Лезгинка — </a:t>
            </a:r>
            <a:r>
              <a:rPr lang="ru-RU" sz="2800" b="1" dirty="0" err="1" smtClean="0"/>
              <a:t>народний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танець</a:t>
            </a:r>
            <a:r>
              <a:rPr lang="ru-RU" sz="2800" b="1" dirty="0" smtClean="0"/>
              <a:t>, </a:t>
            </a:r>
            <a:r>
              <a:rPr lang="ru-RU" sz="2800" dirty="0" err="1" smtClean="0"/>
              <a:t>поширений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dirty="0" err="1" smtClean="0"/>
              <a:t>народів</a:t>
            </a:r>
            <a:r>
              <a:rPr lang="ru-RU" sz="2800" dirty="0" smtClean="0"/>
              <a:t> </a:t>
            </a:r>
            <a:r>
              <a:rPr lang="ru-RU" sz="2800" dirty="0" err="1" smtClean="0"/>
              <a:t>Кавказу.Темп</a:t>
            </a:r>
            <a:r>
              <a:rPr lang="ru-RU" sz="2800" dirty="0" smtClean="0"/>
              <a:t> </a:t>
            </a:r>
            <a:r>
              <a:rPr lang="ru-RU" sz="2800" dirty="0" err="1" smtClean="0"/>
              <a:t>швидкий</a:t>
            </a:r>
            <a:r>
              <a:rPr lang="ru-RU" sz="2800" dirty="0" smtClean="0"/>
              <a:t>. </a:t>
            </a:r>
            <a:r>
              <a:rPr lang="ru-RU" sz="2800" dirty="0" err="1" smtClean="0"/>
              <a:t>Виконується</a:t>
            </a:r>
            <a:r>
              <a:rPr lang="ru-RU" sz="2800" dirty="0" smtClean="0"/>
              <a:t> як </a:t>
            </a:r>
            <a:r>
              <a:rPr lang="ru-RU" sz="2800" dirty="0" err="1" smtClean="0"/>
              <a:t>сольний</a:t>
            </a:r>
            <a:r>
              <a:rPr lang="ru-RU" sz="2800" dirty="0" smtClean="0"/>
              <a:t> </a:t>
            </a:r>
            <a:r>
              <a:rPr lang="ru-RU" sz="2800" dirty="0" err="1" smtClean="0"/>
              <a:t>чоловічий</a:t>
            </a:r>
            <a:r>
              <a:rPr lang="ru-RU" sz="2800" dirty="0" smtClean="0"/>
              <a:t> </a:t>
            </a:r>
            <a:r>
              <a:rPr lang="ru-RU" sz="2800" dirty="0" err="1" smtClean="0"/>
              <a:t>танець</a:t>
            </a:r>
            <a:r>
              <a:rPr lang="ru-RU" sz="2800" dirty="0" smtClean="0"/>
              <a:t>, а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у </a:t>
            </a:r>
            <a:r>
              <a:rPr lang="ru-RU" sz="2800" dirty="0" err="1" smtClean="0"/>
              <a:t>парі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жінкою</a:t>
            </a:r>
            <a:r>
              <a:rPr lang="ru-RU" sz="2800" dirty="0" smtClean="0"/>
              <a:t>. </a:t>
            </a:r>
            <a:r>
              <a:rPr lang="ru-RU" sz="2800" dirty="0" err="1" smtClean="0"/>
              <a:t>Танцюристи</a:t>
            </a:r>
            <a:r>
              <a:rPr lang="ru-RU" sz="2800" dirty="0" smtClean="0"/>
              <a:t>, </a:t>
            </a:r>
            <a:r>
              <a:rPr lang="ru-RU" sz="2800" dirty="0" err="1" smtClean="0"/>
              <a:t>наче</a:t>
            </a:r>
            <a:r>
              <a:rPr lang="ru-RU" sz="2800" dirty="0" smtClean="0"/>
              <a:t> </a:t>
            </a:r>
            <a:r>
              <a:rPr lang="ru-RU" sz="2800" dirty="0" err="1" smtClean="0"/>
              <a:t>змагаючись</a:t>
            </a:r>
            <a:r>
              <a:rPr lang="ru-RU" sz="2800" dirty="0" smtClean="0"/>
              <a:t>, </a:t>
            </a:r>
            <a:r>
              <a:rPr lang="ru-RU" sz="2800" dirty="0" err="1" smtClean="0"/>
              <a:t>демонструють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віртуозність</a:t>
            </a:r>
            <a:r>
              <a:rPr lang="ru-RU" sz="2800" dirty="0" smtClean="0"/>
              <a:t>, </a:t>
            </a:r>
            <a:r>
              <a:rPr lang="ru-RU" sz="2800" dirty="0" err="1" smtClean="0"/>
              <a:t>вправність</a:t>
            </a:r>
            <a:r>
              <a:rPr lang="ru-RU" sz="2800" dirty="0" smtClean="0"/>
              <a:t>, </a:t>
            </a:r>
            <a:r>
              <a:rPr lang="ru-RU" sz="2800" dirty="0" err="1" smtClean="0"/>
              <a:t>спритність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невтомність</a:t>
            </a:r>
            <a:r>
              <a:rPr lang="ru-RU" sz="2800" dirty="0" smtClean="0"/>
              <a:t>. Лезгинка стала </a:t>
            </a:r>
            <a:r>
              <a:rPr lang="ru-RU" sz="2800" dirty="0" err="1" smtClean="0"/>
              <a:t>візитною</a:t>
            </a:r>
            <a:r>
              <a:rPr lang="ru-RU" sz="2800" dirty="0" smtClean="0"/>
              <a:t> </a:t>
            </a:r>
            <a:r>
              <a:rPr lang="ru-RU" sz="2800" dirty="0" err="1" smtClean="0"/>
              <a:t>карткою</a:t>
            </a:r>
            <a:r>
              <a:rPr lang="ru-RU" sz="2800" dirty="0" smtClean="0"/>
              <a:t> </a:t>
            </a:r>
            <a:r>
              <a:rPr lang="ru-RU" sz="2800" dirty="0" err="1" smtClean="0"/>
              <a:t>будь-якого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кавказця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100" name="Picture 4" descr="C:\Documents and Settings\Виктор\Рабочий стол\Новая папка\лезгінка 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419475" y="3139281"/>
            <a:ext cx="2305050" cy="1981200"/>
          </a:xfrm>
          <a:prstGeom prst="rect">
            <a:avLst/>
          </a:prstGeom>
          <a:noFill/>
        </p:spPr>
      </p:pic>
      <p:pic>
        <p:nvPicPr>
          <p:cNvPr id="4098" name="Picture 2" descr="C:\Documents and Settings\Виктор\Рабочий стол\Новая папка\лезгінк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3071810"/>
            <a:ext cx="3274910" cy="2143140"/>
          </a:xfrm>
          <a:prstGeom prst="rect">
            <a:avLst/>
          </a:prstGeom>
          <a:noFill/>
        </p:spPr>
      </p:pic>
      <p:pic>
        <p:nvPicPr>
          <p:cNvPr id="4099" name="Picture 3" descr="C:\Documents and Settings\Виктор\Рабочий стол\Новая папка\лезгінка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74" y="2928934"/>
            <a:ext cx="2790830" cy="29700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600" b="1" dirty="0" smtClean="0"/>
              <a:t>До традиційної народної вірменської музики звертались композитори і інших країн</a:t>
            </a:r>
            <a:endParaRPr lang="ru-RU" sz="3600" b="1" dirty="0"/>
          </a:p>
        </p:txBody>
      </p:sp>
      <p:pic>
        <p:nvPicPr>
          <p:cNvPr id="5123" name="Picture 3" descr="C:\Documents and Settings\Виктор\Рабочий стол\Новая папка\глінка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357298"/>
            <a:ext cx="2857520" cy="3368284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3714744" y="1920085"/>
            <a:ext cx="4972056" cy="443484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b="1" dirty="0" smtClean="0"/>
              <a:t>«Руслан </a:t>
            </a:r>
            <a:r>
              <a:rPr lang="ru-RU" b="1" dirty="0" err="1" smtClean="0"/>
              <a:t>і</a:t>
            </a:r>
            <a:r>
              <a:rPr lang="ru-RU" b="1" dirty="0" smtClean="0"/>
              <a:t> Людмила» </a:t>
            </a:r>
            <a:r>
              <a:rPr lang="ru-RU" dirty="0" smtClean="0"/>
              <a:t>— </a:t>
            </a:r>
            <a:r>
              <a:rPr lang="ru-RU" dirty="0" smtClean="0"/>
              <a:t>опера </a:t>
            </a:r>
          </a:p>
          <a:p>
            <a:pPr algn="r">
              <a:buNone/>
            </a:pPr>
            <a:r>
              <a:rPr lang="ru-RU" dirty="0" smtClean="0"/>
              <a:t>М</a:t>
            </a:r>
            <a:r>
              <a:rPr lang="ru-RU" dirty="0" smtClean="0"/>
              <a:t>. </a:t>
            </a:r>
            <a:r>
              <a:rPr lang="ru-RU" dirty="0" err="1" smtClean="0"/>
              <a:t>Глінки</a:t>
            </a:r>
            <a:r>
              <a:rPr lang="ru-RU" dirty="0" smtClean="0"/>
              <a:t> в </a:t>
            </a:r>
            <a:r>
              <a:rPr lang="ru-RU" dirty="0" err="1" smtClean="0"/>
              <a:t>п’яти</a:t>
            </a:r>
            <a:r>
              <a:rPr lang="ru-RU" dirty="0" smtClean="0"/>
              <a:t> </a:t>
            </a:r>
            <a:r>
              <a:rPr lang="ru-RU" dirty="0" err="1" smtClean="0"/>
              <a:t>діях</a:t>
            </a:r>
            <a:r>
              <a:rPr lang="ru-RU" dirty="0" smtClean="0"/>
              <a:t>, </a:t>
            </a:r>
            <a:r>
              <a:rPr lang="ru-RU" dirty="0" err="1" smtClean="0"/>
              <a:t>лібрето</a:t>
            </a:r>
            <a:endParaRPr lang="ru-RU" dirty="0" smtClean="0"/>
          </a:p>
          <a:p>
            <a:pPr algn="r"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однойменною</a:t>
            </a:r>
            <a:r>
              <a:rPr lang="ru-RU" dirty="0" smtClean="0"/>
              <a:t> </a:t>
            </a:r>
            <a:r>
              <a:rPr lang="ru-RU" dirty="0" err="1" smtClean="0"/>
              <a:t>поемою</a:t>
            </a:r>
            <a:r>
              <a:rPr lang="ru-RU" dirty="0" smtClean="0"/>
              <a:t> О</a:t>
            </a:r>
            <a:r>
              <a:rPr lang="ru-RU" dirty="0" smtClean="0"/>
              <a:t>.</a:t>
            </a:r>
          </a:p>
          <a:p>
            <a:pPr algn="r">
              <a:buNone/>
            </a:pPr>
            <a:r>
              <a:rPr lang="ru-RU" dirty="0" err="1" smtClean="0"/>
              <a:t>Пушкіна</a:t>
            </a:r>
            <a:r>
              <a:rPr lang="ru-RU" dirty="0" smtClean="0"/>
              <a:t>. У </a:t>
            </a:r>
            <a:r>
              <a:rPr lang="ru-RU" dirty="0" err="1" smtClean="0"/>
              <a:t>четвертій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опери</a:t>
            </a:r>
          </a:p>
          <a:p>
            <a:pPr algn="r">
              <a:buNone/>
            </a:pPr>
            <a:r>
              <a:rPr lang="ru-RU" dirty="0" smtClean="0"/>
              <a:t>композитор </a:t>
            </a:r>
            <a:r>
              <a:rPr lang="ru-RU" dirty="0" err="1" smtClean="0"/>
              <a:t>представляє</a:t>
            </a:r>
            <a:r>
              <a:rPr lang="ru-RU" dirty="0" smtClean="0"/>
              <a:t> </a:t>
            </a:r>
            <a:r>
              <a:rPr lang="ru-RU" dirty="0" err="1" smtClean="0"/>
              <a:t>східні</a:t>
            </a:r>
            <a:endParaRPr lang="ru-RU" dirty="0" smtClean="0"/>
          </a:p>
          <a:p>
            <a:pPr algn="r">
              <a:buNone/>
            </a:pPr>
            <a:r>
              <a:rPr lang="ru-RU" dirty="0" err="1" smtClean="0"/>
              <a:t>танці</a:t>
            </a:r>
            <a:r>
              <a:rPr lang="ru-RU" dirty="0" smtClean="0"/>
              <a:t> </a:t>
            </a:r>
            <a:r>
              <a:rPr lang="ru-RU" dirty="0" smtClean="0"/>
              <a:t>в замку </a:t>
            </a:r>
            <a:r>
              <a:rPr lang="ru-RU" dirty="0" err="1" smtClean="0"/>
              <a:t>Чорномора</a:t>
            </a:r>
            <a:r>
              <a:rPr lang="ru-RU" dirty="0" smtClean="0"/>
              <a:t>, </a:t>
            </a:r>
            <a:r>
              <a:rPr lang="ru-RU" dirty="0" err="1" smtClean="0"/>
              <a:t>серед</a:t>
            </a:r>
            <a:endParaRPr lang="ru-RU" dirty="0" smtClean="0"/>
          </a:p>
          <a:p>
            <a:pPr algn="r">
              <a:buNone/>
            </a:pP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обробка</a:t>
            </a:r>
            <a:r>
              <a:rPr lang="ru-RU" dirty="0" smtClean="0"/>
              <a:t> </a:t>
            </a:r>
            <a:r>
              <a:rPr lang="ru-RU" dirty="0" smtClean="0"/>
              <a:t>народного</a:t>
            </a:r>
          </a:p>
          <a:p>
            <a:pPr algn="r">
              <a:buNone/>
            </a:pPr>
            <a:r>
              <a:rPr lang="ru-RU" dirty="0" smtClean="0"/>
              <a:t> </a:t>
            </a:r>
            <a:r>
              <a:rPr lang="ru-RU" dirty="0" err="1" smtClean="0"/>
              <a:t>анцю</a:t>
            </a:r>
            <a:r>
              <a:rPr lang="ru-RU" dirty="0" smtClean="0"/>
              <a:t> </a:t>
            </a:r>
            <a:r>
              <a:rPr lang="ru-RU" dirty="0" smtClean="0"/>
              <a:t>лезгинка.</a:t>
            </a:r>
            <a:endParaRPr lang="ru-RU" dirty="0"/>
          </a:p>
        </p:txBody>
      </p:sp>
      <p:pic>
        <p:nvPicPr>
          <p:cNvPr id="5124" name="Picture 4" descr="C:\Documents and Settings\Виктор\Рабочий стол\Новая папка\руслан и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572008"/>
            <a:ext cx="3643306" cy="21659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Слухаємо музику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786454"/>
          </a:xfrm>
        </p:spPr>
        <p:txBody>
          <a:bodyPr>
            <a:normAutofit fontScale="85000" lnSpcReduction="10000"/>
          </a:bodyPr>
          <a:lstStyle/>
          <a:p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Народний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танець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лезгинка у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виконанні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оркестру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ru-RU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3200" b="1" dirty="0" smtClean="0">
                <a:solidFill>
                  <a:srgbClr val="C00000"/>
                </a:solidFill>
              </a:rPr>
              <a:t>М. </a:t>
            </a:r>
            <a:r>
              <a:rPr lang="ru-RU" sz="3200" b="1" dirty="0" err="1" smtClean="0">
                <a:solidFill>
                  <a:srgbClr val="C00000"/>
                </a:solidFill>
              </a:rPr>
              <a:t>Глінка</a:t>
            </a:r>
            <a:r>
              <a:rPr lang="ru-RU" sz="3200" b="1" dirty="0" smtClean="0">
                <a:solidFill>
                  <a:srgbClr val="C00000"/>
                </a:solidFill>
              </a:rPr>
              <a:t>. Лезгинка </a:t>
            </a:r>
            <a:r>
              <a:rPr lang="ru-RU" sz="3200" b="1" dirty="0" err="1" smtClean="0">
                <a:solidFill>
                  <a:srgbClr val="C00000"/>
                </a:solidFill>
              </a:rPr>
              <a:t>з</a:t>
            </a:r>
            <a:r>
              <a:rPr lang="ru-RU" sz="3200" b="1" dirty="0" smtClean="0">
                <a:solidFill>
                  <a:srgbClr val="C00000"/>
                </a:solidFill>
              </a:rPr>
              <a:t> опери «Руслан </a:t>
            </a:r>
            <a:r>
              <a:rPr lang="ru-RU" sz="3200" b="1" dirty="0" err="1" smtClean="0">
                <a:solidFill>
                  <a:srgbClr val="C00000"/>
                </a:solidFill>
              </a:rPr>
              <a:t>і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</a:rPr>
              <a:t>Людмила» у </a:t>
            </a:r>
            <a:r>
              <a:rPr lang="ru-RU" sz="3200" b="1" dirty="0" err="1" smtClean="0">
                <a:solidFill>
                  <a:srgbClr val="C00000"/>
                </a:solidFill>
              </a:rPr>
              <a:t>виконанні</a:t>
            </a:r>
            <a:r>
              <a:rPr lang="ru-RU" sz="3200" b="1" dirty="0" smtClean="0">
                <a:solidFill>
                  <a:srgbClr val="C00000"/>
                </a:solidFill>
              </a:rPr>
              <a:t> оркестру</a:t>
            </a:r>
            <a:r>
              <a:rPr lang="ru-RU" sz="3200" b="1" dirty="0" smtClean="0">
                <a:solidFill>
                  <a:srgbClr val="C00000"/>
                </a:solidFill>
              </a:rPr>
              <a:t>.</a:t>
            </a:r>
            <a:endParaRPr lang="ru-RU" sz="3200" b="1" dirty="0" smtClean="0">
              <a:solidFill>
                <a:srgbClr val="C00000"/>
              </a:solidFill>
            </a:endParaRPr>
          </a:p>
          <a:p>
            <a:r>
              <a:rPr lang="ru-RU" sz="3200" b="1" dirty="0" smtClean="0">
                <a:solidFill>
                  <a:srgbClr val="7030A0"/>
                </a:solidFill>
              </a:rPr>
              <a:t>Лезгинка в </a:t>
            </a:r>
            <a:r>
              <a:rPr lang="ru-RU" sz="3200" b="1" dirty="0" err="1" smtClean="0">
                <a:solidFill>
                  <a:srgbClr val="7030A0"/>
                </a:solidFill>
              </a:rPr>
              <a:t>сучасній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естрадній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обробці</a:t>
            </a:r>
            <a:r>
              <a:rPr lang="ru-RU" sz="3200" b="1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endParaRPr lang="ru-RU" sz="3200" b="1" dirty="0" smtClean="0"/>
          </a:p>
          <a:p>
            <a:pPr algn="ctr">
              <a:buNone/>
            </a:pPr>
            <a:r>
              <a:rPr lang="ru-RU" sz="3500" b="1" i="1" dirty="0" err="1" smtClean="0"/>
              <a:t>Традиційна</a:t>
            </a:r>
            <a:r>
              <a:rPr lang="ru-RU" sz="3500" b="1" i="1" dirty="0" smtClean="0"/>
              <a:t> </a:t>
            </a:r>
            <a:r>
              <a:rPr lang="ru-RU" sz="3500" b="1" i="1" dirty="0" err="1" smtClean="0"/>
              <a:t>обробка</a:t>
            </a:r>
            <a:r>
              <a:rPr lang="ru-RU" sz="3500" b="1" i="1" dirty="0" smtClean="0"/>
              <a:t> </a:t>
            </a:r>
            <a:r>
              <a:rPr lang="ru-RU" sz="3500" b="1" i="1" dirty="0" err="1" smtClean="0"/>
              <a:t>народної</a:t>
            </a:r>
            <a:endParaRPr lang="ru-RU" sz="3500" b="1" i="1" dirty="0" smtClean="0"/>
          </a:p>
          <a:p>
            <a:pPr algn="ctr">
              <a:buNone/>
            </a:pPr>
            <a:r>
              <a:rPr lang="ru-RU" sz="3500" b="1" i="1" dirty="0" err="1" smtClean="0"/>
              <a:t>і</a:t>
            </a:r>
            <a:r>
              <a:rPr lang="ru-RU" sz="3500" b="1" i="1" dirty="0" err="1" smtClean="0"/>
              <a:t>нструментальної</a:t>
            </a:r>
            <a:r>
              <a:rPr lang="ru-RU" sz="3500" b="1" i="1" dirty="0" smtClean="0"/>
              <a:t> </a:t>
            </a:r>
            <a:r>
              <a:rPr lang="ru-RU" sz="3500" b="1" i="1" dirty="0" err="1" smtClean="0"/>
              <a:t>музики</a:t>
            </a:r>
            <a:r>
              <a:rPr lang="ru-RU" sz="3500" b="1" i="1" dirty="0" smtClean="0"/>
              <a:t> </a:t>
            </a:r>
            <a:r>
              <a:rPr lang="ru-RU" sz="3500" dirty="0" smtClean="0"/>
              <a:t>— </a:t>
            </a:r>
            <a:r>
              <a:rPr lang="ru-RU" sz="3500" dirty="0" err="1" smtClean="0"/>
              <a:t>це</a:t>
            </a:r>
            <a:r>
              <a:rPr lang="ru-RU" sz="3500" dirty="0" smtClean="0"/>
              <a:t> </a:t>
            </a:r>
            <a:endParaRPr lang="ru-RU" sz="3500" dirty="0" smtClean="0"/>
          </a:p>
          <a:p>
            <a:pPr algn="ctr">
              <a:buNone/>
            </a:pPr>
            <a:r>
              <a:rPr lang="ru-RU" sz="3500" dirty="0" err="1" smtClean="0"/>
              <a:t>видозмінювання</a:t>
            </a:r>
            <a:r>
              <a:rPr lang="ru-RU" sz="3500" dirty="0" smtClean="0"/>
              <a:t> народного </a:t>
            </a:r>
            <a:r>
              <a:rPr lang="ru-RU" sz="3500" dirty="0" err="1" smtClean="0"/>
              <a:t>музичного</a:t>
            </a:r>
            <a:endParaRPr lang="ru-RU" sz="3500" dirty="0" smtClean="0"/>
          </a:p>
          <a:p>
            <a:pPr algn="ctr">
              <a:buNone/>
            </a:pPr>
            <a:r>
              <a:rPr lang="ru-RU" sz="3500" dirty="0" err="1" smtClean="0"/>
              <a:t>твору</a:t>
            </a:r>
            <a:r>
              <a:rPr lang="ru-RU" sz="3500" dirty="0" smtClean="0"/>
              <a:t> </a:t>
            </a:r>
            <a:r>
              <a:rPr lang="ru-RU" sz="3500" dirty="0" smtClean="0"/>
              <a:t>(народного </a:t>
            </a:r>
            <a:r>
              <a:rPr lang="ru-RU" sz="3500" dirty="0" err="1" smtClean="0"/>
              <a:t>танцю</a:t>
            </a:r>
            <a:r>
              <a:rPr lang="ru-RU" sz="3500" dirty="0" smtClean="0"/>
              <a:t>, </a:t>
            </a:r>
            <a:r>
              <a:rPr lang="ru-RU" sz="3500" dirty="0" err="1" smtClean="0"/>
              <a:t>народної</a:t>
            </a:r>
            <a:endParaRPr lang="ru-RU" sz="3500" dirty="0" smtClean="0"/>
          </a:p>
          <a:p>
            <a:pPr algn="ctr">
              <a:buNone/>
            </a:pPr>
            <a:r>
              <a:rPr lang="ru-RU" sz="3500" dirty="0" err="1" smtClean="0"/>
              <a:t>мелодії</a:t>
            </a:r>
            <a:r>
              <a:rPr lang="ru-RU" sz="3500" dirty="0" smtClean="0"/>
              <a:t>) шляхом </a:t>
            </a:r>
            <a:r>
              <a:rPr lang="ru-RU" sz="3500" dirty="0" err="1" smtClean="0"/>
              <a:t>гармонізації</a:t>
            </a:r>
            <a:r>
              <a:rPr lang="ru-RU" sz="3500" dirty="0" smtClean="0"/>
              <a:t>, </a:t>
            </a:r>
            <a:r>
              <a:rPr lang="ru-RU" sz="3500" dirty="0" err="1" smtClean="0"/>
              <a:t>аранжування</a:t>
            </a:r>
            <a:endParaRPr lang="ru-RU" sz="3500" dirty="0" smtClean="0"/>
          </a:p>
          <a:p>
            <a:pPr algn="ctr">
              <a:buNone/>
            </a:pPr>
            <a:r>
              <a:rPr lang="ru-RU" sz="3500" dirty="0" err="1" smtClean="0"/>
              <a:t>а</a:t>
            </a:r>
            <a:r>
              <a:rPr lang="ru-RU" sz="3500" dirty="0" err="1" smtClean="0"/>
              <a:t>бо</a:t>
            </a:r>
            <a:r>
              <a:rPr lang="ru-RU" sz="3500" dirty="0" smtClean="0"/>
              <a:t> </a:t>
            </a:r>
            <a:r>
              <a:rPr lang="ru-RU" sz="3500" dirty="0" err="1" smtClean="0"/>
              <a:t>транскрипції</a:t>
            </a:r>
            <a:r>
              <a:rPr lang="ru-RU" sz="3500" dirty="0" smtClean="0"/>
              <a:t>.</a:t>
            </a:r>
            <a:endParaRPr lang="ru-RU" sz="35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858312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Традиційна інструментальна культура Вірменії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71612"/>
            <a:ext cx="8858312" cy="52863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err="1" smtClean="0"/>
              <a:t>Найвідоміші</a:t>
            </a:r>
            <a:r>
              <a:rPr lang="ru-RU" dirty="0" smtClean="0"/>
              <a:t> </a:t>
            </a:r>
            <a:r>
              <a:rPr lang="ru-RU" dirty="0" err="1" smtClean="0"/>
              <a:t>музичні</a:t>
            </a:r>
            <a:r>
              <a:rPr lang="ru-RU" dirty="0" smtClean="0"/>
              <a:t> </a:t>
            </a:r>
            <a:r>
              <a:rPr lang="ru-RU" dirty="0" err="1" smtClean="0"/>
              <a:t>інструменти</a:t>
            </a:r>
            <a:r>
              <a:rPr lang="ru-RU" dirty="0" smtClean="0"/>
              <a:t> </a:t>
            </a:r>
            <a:r>
              <a:rPr lang="ru-RU" dirty="0" err="1" smtClean="0"/>
              <a:t>Вірменії</a:t>
            </a:r>
            <a:r>
              <a:rPr lang="ru-RU" dirty="0" smtClean="0"/>
              <a:t>: </a:t>
            </a:r>
          </a:p>
          <a:p>
            <a:pPr>
              <a:buFontTx/>
              <a:buChar char="-"/>
            </a:pPr>
            <a:r>
              <a:rPr lang="ru-RU" b="1" dirty="0" err="1" smtClean="0"/>
              <a:t>дхол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ударний</a:t>
            </a:r>
            <a:r>
              <a:rPr lang="ru-RU" dirty="0" smtClean="0"/>
              <a:t> </a:t>
            </a:r>
            <a:r>
              <a:rPr lang="ru-RU" dirty="0" err="1" smtClean="0"/>
              <a:t>музичний</a:t>
            </a:r>
            <a:r>
              <a:rPr lang="ru-RU" dirty="0" smtClean="0"/>
              <a:t> </a:t>
            </a:r>
            <a:r>
              <a:rPr lang="ru-RU" dirty="0" err="1" smtClean="0"/>
              <a:t>інструмент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b="1" dirty="0" smtClean="0"/>
              <a:t> </a:t>
            </a:r>
          </a:p>
          <a:p>
            <a:pPr>
              <a:buFontTx/>
              <a:buChar char="-"/>
            </a:pPr>
            <a:r>
              <a:rPr lang="ru-RU" b="1" dirty="0" smtClean="0"/>
              <a:t>зурна </a:t>
            </a:r>
            <a:r>
              <a:rPr lang="ru-RU" dirty="0" smtClean="0"/>
              <a:t>(</a:t>
            </a:r>
            <a:r>
              <a:rPr lang="ru-RU" dirty="0" err="1" smtClean="0"/>
              <a:t>язичковий</a:t>
            </a:r>
            <a:r>
              <a:rPr lang="ru-RU" dirty="0" smtClean="0"/>
              <a:t> </a:t>
            </a:r>
            <a:r>
              <a:rPr lang="ru-RU" dirty="0" err="1" smtClean="0"/>
              <a:t>дерев’яний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духовий</a:t>
            </a:r>
            <a:r>
              <a:rPr lang="ru-RU" dirty="0" smtClean="0"/>
              <a:t> </a:t>
            </a:r>
            <a:r>
              <a:rPr lang="ru-RU" dirty="0" err="1" smtClean="0"/>
              <a:t>інструмент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ru-RU" b="1" dirty="0" smtClean="0"/>
              <a:t>-  </a:t>
            </a:r>
            <a:r>
              <a:rPr lang="ru-RU" b="1" dirty="0" err="1" smtClean="0"/>
              <a:t>дудук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духовий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b="1" dirty="0" err="1" smtClean="0"/>
              <a:t>н</a:t>
            </a:r>
            <a:r>
              <a:rPr lang="ru-RU" dirty="0" err="1" smtClean="0"/>
              <a:t>струмент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виробляється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виключно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деревини</a:t>
            </a:r>
            <a:r>
              <a:rPr lang="ru-RU" dirty="0" smtClean="0"/>
              <a:t> абрикоса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неповторний</a:t>
            </a:r>
            <a:r>
              <a:rPr lang="ru-RU" dirty="0" smtClean="0"/>
              <a:t> тембр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6148" name="Picture 4" descr="C:\Documents and Settings\Виктор\Рабочий стол\Новая папка\дхол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1071546"/>
            <a:ext cx="2193588" cy="1643074"/>
          </a:xfrm>
          <a:prstGeom prst="rect">
            <a:avLst/>
          </a:prstGeom>
          <a:noFill/>
        </p:spPr>
      </p:pic>
      <p:pic>
        <p:nvPicPr>
          <p:cNvPr id="6149" name="Picture 5" descr="C:\Documents and Settings\Виктор\Рабочий стол\Новая папка\дудук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3571876"/>
            <a:ext cx="1985967" cy="1260596"/>
          </a:xfrm>
          <a:prstGeom prst="rect">
            <a:avLst/>
          </a:prstGeom>
          <a:noFill/>
        </p:spPr>
      </p:pic>
      <p:pic>
        <p:nvPicPr>
          <p:cNvPr id="6150" name="Picture 6" descr="C:\Documents and Settings\Виктор\Рабочий стол\Новая папка\дудук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74" y="3071810"/>
            <a:ext cx="1714512" cy="1441590"/>
          </a:xfrm>
          <a:prstGeom prst="rect">
            <a:avLst/>
          </a:prstGeom>
          <a:noFill/>
        </p:spPr>
      </p:pic>
      <p:pic>
        <p:nvPicPr>
          <p:cNvPr id="6152" name="Picture 8" descr="C:\Documents and Settings\Виктор\Рабочий стол\Новая папка\зурн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5307266"/>
            <a:ext cx="2428860" cy="15507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359</Words>
  <Application>Microsoft Office PowerPoint</Application>
  <PresentationFormat>Экран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Традиційна обробка народної інструментальної музики</vt:lpstr>
      <vt:lpstr>Подорож до Вірменії</vt:lpstr>
      <vt:lpstr>Серед пам’яток культури Вірменії — старовинні фрески, керамічні вироби з розписом і гравюрою, чудові християнські базиліки, старовинна архітектура. А скільки діячів культури прославляли цей край!</vt:lpstr>
      <vt:lpstr>Арам Хачатурян</vt:lpstr>
      <vt:lpstr>Слухаємо музику</vt:lpstr>
      <vt:lpstr>Лезгинка — народний танець, поширений серед народів Кавказу.Темп швидкий. Виконується як сольний чоловічий танець, а також у парі з жінкою. Танцюристи, наче змагаючись, демонструють віртуозність, вправність, спритність і невтомність. Лезгинка стала візитною карткою будь-якого кавказця.</vt:lpstr>
      <vt:lpstr>До традиційної народної вірменської музики звертались композитори і інших країн</vt:lpstr>
      <vt:lpstr>Слухаємо музику</vt:lpstr>
      <vt:lpstr>Традиційна інструментальна культура Вірменії</vt:lpstr>
      <vt:lpstr>Слухаємо музику</vt:lpstr>
      <vt:lpstr>Повторюємо   пісню </vt:lpstr>
      <vt:lpstr>Домашнє завдання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Традиційна обробка народної інструментальної музики</dc:title>
  <cp:lastModifiedBy>Viktor</cp:lastModifiedBy>
  <cp:revision>10</cp:revision>
  <dcterms:modified xsi:type="dcterms:W3CDTF">2016-01-09T18:16:29Z</dcterms:modified>
</cp:coreProperties>
</file>